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03" r:id="rId2"/>
    <p:sldId id="330" r:id="rId3"/>
    <p:sldId id="332" r:id="rId4"/>
    <p:sldId id="353" r:id="rId5"/>
    <p:sldId id="334" r:id="rId6"/>
    <p:sldId id="312" r:id="rId7"/>
    <p:sldId id="346" r:id="rId8"/>
    <p:sldId id="307" r:id="rId9"/>
    <p:sldId id="363" r:id="rId10"/>
    <p:sldId id="364" r:id="rId11"/>
    <p:sldId id="376" r:id="rId12"/>
    <p:sldId id="377" r:id="rId13"/>
    <p:sldId id="378" r:id="rId14"/>
    <p:sldId id="379" r:id="rId15"/>
    <p:sldId id="380" r:id="rId16"/>
    <p:sldId id="349" r:id="rId17"/>
    <p:sldId id="347" r:id="rId18"/>
    <p:sldId id="354" r:id="rId19"/>
    <p:sldId id="337" r:id="rId20"/>
    <p:sldId id="316" r:id="rId21"/>
    <p:sldId id="358" r:id="rId22"/>
    <p:sldId id="357" r:id="rId23"/>
    <p:sldId id="310" r:id="rId24"/>
    <p:sldId id="382" r:id="rId25"/>
    <p:sldId id="381" r:id="rId26"/>
    <p:sldId id="355" r:id="rId27"/>
    <p:sldId id="365" r:id="rId28"/>
    <p:sldId id="362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仿宋" panose="02010609060101010101" pitchFamily="49" charset="-122"/>
      <p:regular r:id="rId37"/>
    </p:embeddedFont>
    <p:embeddedFont>
      <p:font typeface="Jokerman" panose="04090605060D06020702" pitchFamily="82" charset="0"/>
      <p:regular r:id="rId38"/>
    </p:embeddedFont>
    <p:embeddedFont>
      <p:font typeface="Gadugi" panose="020B0502040204020203" pitchFamily="34" charset="0"/>
      <p:regular r:id="rId39"/>
      <p:bold r:id="rId40"/>
    </p:embeddedFont>
    <p:embeddedFont>
      <p:font typeface="Gulim" panose="02010600030101010101" charset="-127"/>
      <p:regular r:id="rId4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93B"/>
    <a:srgbClr val="00B0F0"/>
    <a:srgbClr val="EA5326"/>
    <a:srgbClr val="1B8ABF"/>
    <a:srgbClr val="E2524A"/>
    <a:srgbClr val="3B393E"/>
    <a:srgbClr val="F1E307"/>
    <a:srgbClr val="D2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0" autoAdjust="0"/>
    <p:restoredTop sz="92642" autoAdjust="0"/>
  </p:normalViewPr>
  <p:slideViewPr>
    <p:cSldViewPr snapToGrid="0">
      <p:cViewPr varScale="1">
        <p:scale>
          <a:sx n="65" d="100"/>
          <a:sy n="65" d="100"/>
        </p:scale>
        <p:origin x="978" y="78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2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EABDE62-74A2-446D-97A5-068BC046EE07}" type="datetimeFigureOut">
              <a:rPr lang="zh-CN" altLang="en-US"/>
              <a:t>2016/6/20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6F8E54-5811-4D92-BA60-D934EA5B828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40072-A6E2-47D6-B03F-54B9CA1EB427}" type="slidenum">
              <a:rPr lang="zh-CN" altLang="en-US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F02F4E-A4E6-445F-9140-D40F527C6940}" type="slidenum">
              <a:rPr lang="zh-CN" altLang="en-US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CAC631-C918-4AEA-BA34-19D020A2B37F}" type="slidenum">
              <a:rPr lang="zh-CN" altLang="en-US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874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5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C347F0-74CB-4C60-9F92-F420B31DB9E1}" type="slidenum">
              <a:rPr lang="zh-CN" altLang="en-US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7B6451-974B-4311-A140-E2C80B5BDC70}" type="slidenum">
              <a:rPr lang="zh-CN" altLang="en-US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A5422C-7C01-491F-9DC6-6601F5A052FC}" type="slidenum">
              <a:rPr lang="zh-CN" altLang="en-US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92269B-FC75-4F89-A8AF-E03B315BA015}" type="slidenum">
              <a:rPr lang="zh-CN" altLang="en-US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74A4C-4FED-4504-B5FB-06FF1FE9D64C}" type="slidenum">
              <a:rPr lang="zh-CN" altLang="en-US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6233B3-B865-4CC9-8B5F-720251C2093F}" type="slidenum">
              <a:rPr lang="zh-CN" altLang="en-US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7CFB83-79C4-415F-8F2E-4A9833D6FADE}" type="slidenum">
              <a:rPr lang="zh-CN" altLang="en-US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E7ACC7-FDD7-4F88-AD53-C1046C64D59C}" type="slidenum">
              <a:rPr lang="zh-CN" altLang="en-US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 b="507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3"/>
          <a:srcRect b="507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2019300" y="657225"/>
            <a:ext cx="7954963" cy="4989513"/>
          </a:xfrm>
          <a:prstGeom prst="wedgeRoundRectCallout">
            <a:avLst>
              <a:gd name="adj1" fmla="val -12801"/>
              <a:gd name="adj2" fmla="val 74148"/>
              <a:gd name="adj3" fmla="val 16667"/>
            </a:avLst>
          </a:prstGeom>
          <a:solidFill>
            <a:srgbClr val="2E75B6">
              <a:alpha val="74901"/>
            </a:srgbClr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098" name="文本框 9"/>
          <p:cNvSpPr txBox="1">
            <a:spLocks noChangeArrowheads="1"/>
          </p:cNvSpPr>
          <p:nvPr/>
        </p:nvSpPr>
        <p:spPr bwMode="auto">
          <a:xfrm>
            <a:off x="2725738" y="1508125"/>
            <a:ext cx="682625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  签到</a:t>
            </a:r>
            <a:r>
              <a:rPr lang="en-US" altLang="zh-CN" sz="48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48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4800" b="1" dirty="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的设计与实现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840163" y="4441825"/>
            <a:ext cx="4318000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矩形 12"/>
          <p:cNvSpPr>
            <a:spLocks noChangeArrowheads="1"/>
          </p:cNvSpPr>
          <p:nvPr/>
        </p:nvSpPr>
        <p:spPr bwMode="auto">
          <a:xfrm>
            <a:off x="2901950" y="3236913"/>
            <a:ext cx="65579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小组成员：秦凯 刘刈 马鑫 盛润浩 梁轩 陈克融</a:t>
            </a:r>
            <a:endParaRPr lang="en-US" altLang="zh-CN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4101" name="矩形 5"/>
          <p:cNvSpPr>
            <a:spLocks noChangeArrowheads="1"/>
          </p:cNvSpPr>
          <p:nvPr/>
        </p:nvSpPr>
        <p:spPr bwMode="auto">
          <a:xfrm>
            <a:off x="10002838" y="6396038"/>
            <a:ext cx="20843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4102" name="Text Box 7"/>
          <p:cNvSpPr txBox="1">
            <a:spLocks noChangeArrowheads="1"/>
          </p:cNvSpPr>
          <p:nvPr/>
        </p:nvSpPr>
        <p:spPr bwMode="auto">
          <a:xfrm>
            <a:off x="3087688" y="3657600"/>
            <a:ext cx="632142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人脸识别的代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" y="-2540"/>
            <a:ext cx="1223137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加入这个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272155"/>
            <a:ext cx="9471660" cy="1094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人脸绑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143885"/>
            <a:ext cx="11631295" cy="1036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返回人脸绑定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43150"/>
            <a:ext cx="7195185" cy="33540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脸验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933700"/>
            <a:ext cx="8887460" cy="8864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返回验证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2083435"/>
            <a:ext cx="10295890" cy="3370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0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3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7411" name="矩形 22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签到与活动模块</a:t>
            </a:r>
          </a:p>
        </p:txBody>
      </p:sp>
      <p:sp>
        <p:nvSpPr>
          <p:cNvPr id="5" name="任意多边形 4"/>
          <p:cNvSpPr/>
          <p:nvPr/>
        </p:nvSpPr>
        <p:spPr>
          <a:xfrm rot="10800000">
            <a:off x="449263" y="2278063"/>
            <a:ext cx="4984750" cy="4579937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0800000">
            <a:off x="7264400" y="2278063"/>
            <a:ext cx="4441825" cy="4579937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7599363" y="238125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图片 2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790575" y="243205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文本框 28"/>
          <p:cNvSpPr txBox="1">
            <a:spLocks noChangeArrowheads="1"/>
          </p:cNvSpPr>
          <p:nvPr/>
        </p:nvSpPr>
        <p:spPr bwMode="auto">
          <a:xfrm>
            <a:off x="8128000" y="2439988"/>
            <a:ext cx="32543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发布活动</a:t>
            </a:r>
          </a:p>
        </p:txBody>
      </p:sp>
      <p:sp>
        <p:nvSpPr>
          <p:cNvPr id="17417" name="文本框 20"/>
          <p:cNvSpPr txBox="1">
            <a:spLocks noChangeArrowheads="1"/>
          </p:cNvSpPr>
          <p:nvPr/>
        </p:nvSpPr>
        <p:spPr bwMode="auto">
          <a:xfrm>
            <a:off x="1574800" y="2463800"/>
            <a:ext cx="24320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签到</a:t>
            </a:r>
          </a:p>
        </p:txBody>
      </p:sp>
      <p:sp>
        <p:nvSpPr>
          <p:cNvPr id="17418" name="Text Box 21"/>
          <p:cNvSpPr txBox="1">
            <a:spLocks noChangeArrowheads="1"/>
          </p:cNvSpPr>
          <p:nvPr/>
        </p:nvSpPr>
        <p:spPr bwMode="auto">
          <a:xfrm>
            <a:off x="1430338" y="1006475"/>
            <a:ext cx="87995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7419" name="Text Box 22"/>
          <p:cNvSpPr txBox="1">
            <a:spLocks noChangeArrowheads="1"/>
          </p:cNvSpPr>
          <p:nvPr/>
        </p:nvSpPr>
        <p:spPr bwMode="auto">
          <a:xfrm>
            <a:off x="1338263" y="914400"/>
            <a:ext cx="58578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主要负责人：秦凯</a:t>
            </a:r>
            <a:r>
              <a:rPr lang="en-US" altLang="zh-CN">
                <a:solidFill>
                  <a:schemeClr val="bg1"/>
                </a:solidFill>
              </a:rPr>
              <a:t>20130516135</a:t>
            </a:r>
          </a:p>
        </p:txBody>
      </p:sp>
      <p:sp>
        <p:nvSpPr>
          <p:cNvPr id="17420" name="Text Box 23"/>
          <p:cNvSpPr txBox="1">
            <a:spLocks noChangeArrowheads="1"/>
          </p:cNvSpPr>
          <p:nvPr/>
        </p:nvSpPr>
        <p:spPr bwMode="auto">
          <a:xfrm>
            <a:off x="1271588" y="1392238"/>
            <a:ext cx="10112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这个功能模块的主要功能又两个：签到与发布活动</a:t>
            </a: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1073150" y="3338513"/>
            <a:ext cx="4148138" cy="191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用户可以通过</a:t>
            </a:r>
            <a:r>
              <a:rPr lang="en-US" altLang="zh-CN" sz="2400">
                <a:solidFill>
                  <a:schemeClr val="bg1"/>
                </a:solidFill>
              </a:rPr>
              <a:t>APP</a:t>
            </a:r>
            <a:r>
              <a:rPr lang="zh-CN" altLang="en-US" sz="2400">
                <a:solidFill>
                  <a:schemeClr val="bg1"/>
                </a:solidFill>
              </a:rPr>
              <a:t>进行签到，签到的活动是拥有权限的，签到的人员必须满足所有的条件方能完成签到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签到列表中成功签到人员加一。</a:t>
            </a:r>
          </a:p>
        </p:txBody>
      </p:sp>
      <p:sp>
        <p:nvSpPr>
          <p:cNvPr id="17422" name="Text Box 25"/>
          <p:cNvSpPr txBox="1">
            <a:spLocks noChangeArrowheads="1"/>
          </p:cNvSpPr>
          <p:nvPr/>
        </p:nvSpPr>
        <p:spPr bwMode="auto">
          <a:xfrm>
            <a:off x="8294688" y="3275013"/>
            <a:ext cx="2597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7423" name="Text Box 26"/>
          <p:cNvSpPr txBox="1">
            <a:spLocks noChangeArrowheads="1"/>
          </p:cNvSpPr>
          <p:nvPr/>
        </p:nvSpPr>
        <p:spPr bwMode="auto">
          <a:xfrm>
            <a:off x="8097838" y="3300413"/>
            <a:ext cx="2968625" cy="146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用户可以通过</a:t>
            </a:r>
            <a:r>
              <a:rPr lang="en-US" altLang="zh-CN">
                <a:solidFill>
                  <a:schemeClr val="bg1"/>
                </a:solidFill>
              </a:rPr>
              <a:t>APP</a:t>
            </a:r>
            <a:r>
              <a:rPr lang="zh-CN" altLang="en-US">
                <a:solidFill>
                  <a:schemeClr val="bg1"/>
                </a:solidFill>
              </a:rPr>
              <a:t>进行发布活动，发布的活动需要提交活动的签到范围，以确认签到人员真的到达现场参与活动。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58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9459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信息校验和存储模块</a:t>
            </a:r>
          </a:p>
        </p:txBody>
      </p:sp>
      <p:grpSp>
        <p:nvGrpSpPr>
          <p:cNvPr id="19460" name="组合 14"/>
          <p:cNvGrpSpPr/>
          <p:nvPr/>
        </p:nvGrpSpPr>
        <p:grpSpPr bwMode="auto">
          <a:xfrm>
            <a:off x="7339013" y="2098675"/>
            <a:ext cx="2168525" cy="2166938"/>
            <a:chOff x="6646094" y="2473981"/>
            <a:chExt cx="2167466" cy="2167466"/>
          </a:xfrm>
        </p:grpSpPr>
        <p:sp>
          <p:nvSpPr>
            <p:cNvPr id="4" name="任意多边形 3"/>
            <p:cNvSpPr/>
            <p:nvPr/>
          </p:nvSpPr>
          <p:spPr>
            <a:xfrm>
              <a:off x="6646094" y="2473981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EA532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87576" tIns="590874" rIns="587576" bIns="590874" spcCol="1270" anchor="ctr"/>
            <a:lstStyle/>
            <a:p>
              <a:pPr algn="ctr" defTabSz="14668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300"/>
            </a:p>
          </p:txBody>
        </p:sp>
        <p:sp>
          <p:nvSpPr>
            <p:cNvPr id="19478" name="矩形 15"/>
            <p:cNvSpPr>
              <a:spLocks noChangeArrowheads="1"/>
            </p:cNvSpPr>
            <p:nvPr/>
          </p:nvSpPr>
          <p:spPr bwMode="auto">
            <a:xfrm>
              <a:off x="7133218" y="3285391"/>
              <a:ext cx="1496282" cy="3668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信息录入</a:t>
              </a:r>
            </a:p>
          </p:txBody>
        </p:sp>
      </p:grpSp>
      <p:grpSp>
        <p:nvGrpSpPr>
          <p:cNvPr id="19461" name="组合 13"/>
          <p:cNvGrpSpPr/>
          <p:nvPr/>
        </p:nvGrpSpPr>
        <p:grpSpPr bwMode="auto">
          <a:xfrm>
            <a:off x="8643938" y="3514725"/>
            <a:ext cx="2568575" cy="2662238"/>
            <a:chOff x="8380067" y="3178408"/>
            <a:chExt cx="2980266" cy="2980266"/>
          </a:xfrm>
        </p:grpSpPr>
        <p:sp>
          <p:nvSpPr>
            <p:cNvPr id="3" name="任意多边形 2"/>
            <p:cNvSpPr/>
            <p:nvPr/>
          </p:nvSpPr>
          <p:spPr>
            <a:xfrm>
              <a:off x="8380067" y="3178408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1B8AB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69016" tIns="767963" rIns="669016" bIns="820085" spcCol="1270" anchor="ctr"/>
            <a:lstStyle/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5500"/>
            </a:p>
          </p:txBody>
        </p:sp>
        <p:sp>
          <p:nvSpPr>
            <p:cNvPr id="19476" name="矩形 16"/>
            <p:cNvSpPr>
              <a:spLocks noChangeArrowheads="1"/>
            </p:cNvSpPr>
            <p:nvPr/>
          </p:nvSpPr>
          <p:spPr bwMode="auto">
            <a:xfrm>
              <a:off x="9247623" y="4370870"/>
              <a:ext cx="1495659" cy="7179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grpSp>
        <p:nvGrpSpPr>
          <p:cNvPr id="19462" name="组合 12"/>
          <p:cNvGrpSpPr/>
          <p:nvPr/>
        </p:nvGrpSpPr>
        <p:grpSpPr bwMode="auto">
          <a:xfrm>
            <a:off x="8886825" y="993775"/>
            <a:ext cx="2601913" cy="2600325"/>
            <a:chOff x="7926829" y="937002"/>
            <a:chExt cx="2600961" cy="2600961"/>
          </a:xfrm>
        </p:grpSpPr>
        <p:sp>
          <p:nvSpPr>
            <p:cNvPr id="9" name="任意多边形 8"/>
            <p:cNvSpPr/>
            <p:nvPr/>
          </p:nvSpPr>
          <p:spPr>
            <a:xfrm>
              <a:off x="7926829" y="937002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BA93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51417" tIns="751417" rIns="751418" bIns="751418" spcCol="1270" anchor="ctr"/>
            <a:lstStyle/>
            <a:p>
              <a:pPr algn="ctr" defTabSz="16446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700"/>
            </a:p>
          </p:txBody>
        </p:sp>
        <p:sp>
          <p:nvSpPr>
            <p:cNvPr id="19474" name="矩形 17"/>
            <p:cNvSpPr>
              <a:spLocks noChangeArrowheads="1"/>
            </p:cNvSpPr>
            <p:nvPr/>
          </p:nvSpPr>
          <p:spPr bwMode="auto">
            <a:xfrm>
              <a:off x="8628247" y="2021530"/>
              <a:ext cx="1494879" cy="3668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地理围栏</a:t>
              </a:r>
            </a:p>
          </p:txBody>
        </p:sp>
      </p:grpSp>
      <p:sp>
        <p:nvSpPr>
          <p:cNvPr id="19463" name="矩形 19"/>
          <p:cNvSpPr>
            <a:spLocks noChangeArrowheads="1"/>
          </p:cNvSpPr>
          <p:nvPr/>
        </p:nvSpPr>
        <p:spPr bwMode="auto">
          <a:xfrm>
            <a:off x="1468438" y="4498975"/>
            <a:ext cx="51689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信息录入：会将用户的信息录入后台，需要时可调用检验。</a:t>
            </a:r>
          </a:p>
        </p:txBody>
      </p:sp>
      <p:sp>
        <p:nvSpPr>
          <p:cNvPr id="19464" name="矩形 21"/>
          <p:cNvSpPr>
            <a:spLocks noChangeArrowheads="1"/>
          </p:cNvSpPr>
          <p:nvPr/>
        </p:nvSpPr>
        <p:spPr bwMode="auto">
          <a:xfrm>
            <a:off x="1387475" y="5553075"/>
            <a:ext cx="51689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人脸校验：通过后台信息校验人脸信息与后台是否匹配，以确认是否是本人签到。</a:t>
            </a:r>
          </a:p>
        </p:txBody>
      </p:sp>
      <p:sp>
        <p:nvSpPr>
          <p:cNvPr id="6" name="矩形 5"/>
          <p:cNvSpPr/>
          <p:nvPr/>
        </p:nvSpPr>
        <p:spPr>
          <a:xfrm>
            <a:off x="769938" y="3330575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6925" y="4462463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11213" y="5514975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8" name="Text Box 20"/>
          <p:cNvSpPr txBox="1">
            <a:spLocks noChangeArrowheads="1"/>
          </p:cNvSpPr>
          <p:nvPr/>
        </p:nvSpPr>
        <p:spPr bwMode="auto">
          <a:xfrm>
            <a:off x="9502775" y="4319588"/>
            <a:ext cx="1179513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</a:rPr>
              <a:t>人脸校验</a:t>
            </a:r>
          </a:p>
        </p:txBody>
      </p:sp>
      <p:sp>
        <p:nvSpPr>
          <p:cNvPr id="19469" name="Text Box 24"/>
          <p:cNvSpPr txBox="1">
            <a:spLocks noChangeArrowheads="1"/>
          </p:cNvSpPr>
          <p:nvPr/>
        </p:nvSpPr>
        <p:spPr bwMode="auto">
          <a:xfrm>
            <a:off x="1338263" y="874713"/>
            <a:ext cx="35528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9470" name="Text Box 25"/>
          <p:cNvSpPr txBox="1">
            <a:spLocks noChangeArrowheads="1"/>
          </p:cNvSpPr>
          <p:nvPr/>
        </p:nvSpPr>
        <p:spPr bwMode="auto">
          <a:xfrm>
            <a:off x="1285875" y="979488"/>
            <a:ext cx="60039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主要负责人：陈克融  </a:t>
            </a:r>
            <a:r>
              <a:rPr lang="en-US" altLang="zh-CN">
                <a:solidFill>
                  <a:schemeClr val="bg1"/>
                </a:solidFill>
              </a:rPr>
              <a:t>20130720065</a:t>
            </a:r>
          </a:p>
        </p:txBody>
      </p:sp>
      <p:sp>
        <p:nvSpPr>
          <p:cNvPr id="19471" name="Text Box 26"/>
          <p:cNvSpPr txBox="1">
            <a:spLocks noChangeArrowheads="1"/>
          </p:cNvSpPr>
          <p:nvPr/>
        </p:nvSpPr>
        <p:spPr bwMode="auto">
          <a:xfrm>
            <a:off x="1073150" y="1524000"/>
            <a:ext cx="6029325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这个功能模块主要有三个功能：地理围栏，信息录入和人脸校验。</a:t>
            </a:r>
          </a:p>
        </p:txBody>
      </p:sp>
      <p:sp>
        <p:nvSpPr>
          <p:cNvPr id="19472" name="Text Box 27"/>
          <p:cNvSpPr txBox="1">
            <a:spLocks noChangeArrowheads="1"/>
          </p:cNvSpPr>
          <p:nvPr/>
        </p:nvSpPr>
        <p:spPr bwMode="auto">
          <a:xfrm>
            <a:off x="1298575" y="3219450"/>
            <a:ext cx="470376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地理围栏：入围栏内提示签到（即定位旁的小圆圈）后台内</a:t>
            </a:r>
            <a:r>
              <a:rPr lang="en-US" altLang="zh-CN">
                <a:solidFill>
                  <a:schemeClr val="bg1"/>
                </a:solidFill>
              </a:rPr>
              <a:t>10</a:t>
            </a:r>
            <a:r>
              <a:rPr lang="zh-CN" altLang="en-US">
                <a:solidFill>
                  <a:schemeClr val="bg1"/>
                </a:solidFill>
              </a:rPr>
              <a:t>秒定一次位，进入围栏后会推送签到提示。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-2540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1506" name="矩形 6"/>
          <p:cNvSpPr>
            <a:spLocks noChangeArrowheads="1"/>
          </p:cNvSpPr>
          <p:nvPr/>
        </p:nvSpPr>
        <p:spPr bwMode="auto">
          <a:xfrm>
            <a:off x="1568450" y="4364038"/>
            <a:ext cx="8145463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UI</a:t>
            </a:r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界面的设计</a:t>
            </a:r>
          </a:p>
        </p:txBody>
      </p:sp>
      <p:sp>
        <p:nvSpPr>
          <p:cNvPr id="21507" name="矩形 8"/>
          <p:cNvSpPr>
            <a:spLocks noChangeArrowheads="1"/>
          </p:cNvSpPr>
          <p:nvPr/>
        </p:nvSpPr>
        <p:spPr bwMode="auto">
          <a:xfrm>
            <a:off x="1608138" y="5500688"/>
            <a:ext cx="6410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主要负责人：马鑫 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20130516119</a:t>
            </a:r>
            <a:endParaRPr lang="zh-CN" altLang="en-US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0" y="4073525"/>
            <a:ext cx="1568450" cy="2308225"/>
          </a:xfrm>
          <a:custGeom>
            <a:avLst/>
            <a:gdLst/>
            <a:ahLst/>
            <a:cxnLst/>
            <a:rect l="l" t="t" r="r" b="b"/>
            <a:pathLst>
              <a:path w="1568951" h="2308440">
                <a:moveTo>
                  <a:pt x="157758" y="0"/>
                </a:moveTo>
                <a:lnTo>
                  <a:pt x="1430297" y="63473"/>
                </a:lnTo>
                <a:lnTo>
                  <a:pt x="1514722" y="256356"/>
                </a:lnTo>
                <a:lnTo>
                  <a:pt x="944082" y="910188"/>
                </a:lnTo>
                <a:cubicBezTo>
                  <a:pt x="977770" y="910188"/>
                  <a:pt x="1007555" y="911832"/>
                  <a:pt x="1033437" y="915118"/>
                </a:cubicBezTo>
                <a:cubicBezTo>
                  <a:pt x="1059319" y="918405"/>
                  <a:pt x="1080888" y="922924"/>
                  <a:pt x="1098143" y="928676"/>
                </a:cubicBezTo>
                <a:lnTo>
                  <a:pt x="1193044" y="817752"/>
                </a:lnTo>
                <a:lnTo>
                  <a:pt x="1286712" y="891701"/>
                </a:lnTo>
                <a:lnTo>
                  <a:pt x="1205369" y="976704"/>
                </a:lnTo>
                <a:cubicBezTo>
                  <a:pt x="1239878" y="998876"/>
                  <a:pt x="1271306" y="1025772"/>
                  <a:pt x="1299654" y="1057393"/>
                </a:cubicBezTo>
                <a:cubicBezTo>
                  <a:pt x="1328001" y="1089014"/>
                  <a:pt x="1352856" y="1125764"/>
                  <a:pt x="1374219" y="1167643"/>
                </a:cubicBezTo>
                <a:lnTo>
                  <a:pt x="1511024" y="1098662"/>
                </a:lnTo>
                <a:lnTo>
                  <a:pt x="1556626" y="1189827"/>
                </a:lnTo>
                <a:lnTo>
                  <a:pt x="1416123" y="1267435"/>
                </a:lnTo>
                <a:cubicBezTo>
                  <a:pt x="1434200" y="1329021"/>
                  <a:pt x="1445497" y="1386505"/>
                  <a:pt x="1450016" y="1439887"/>
                </a:cubicBezTo>
                <a:cubicBezTo>
                  <a:pt x="1454536" y="1493268"/>
                  <a:pt x="1452687" y="1542953"/>
                  <a:pt x="1444470" y="1588940"/>
                </a:cubicBezTo>
                <a:lnTo>
                  <a:pt x="1568951" y="1607427"/>
                </a:lnTo>
                <a:lnTo>
                  <a:pt x="1541836" y="1729385"/>
                </a:lnTo>
                <a:lnTo>
                  <a:pt x="1418588" y="1708433"/>
                </a:lnTo>
                <a:cubicBezTo>
                  <a:pt x="1399690" y="1762637"/>
                  <a:pt x="1373603" y="1812941"/>
                  <a:pt x="1340325" y="1859345"/>
                </a:cubicBezTo>
                <a:cubicBezTo>
                  <a:pt x="1307048" y="1905749"/>
                  <a:pt x="1266171" y="1948658"/>
                  <a:pt x="1217693" y="1988072"/>
                </a:cubicBezTo>
                <a:lnTo>
                  <a:pt x="1299037" y="2126033"/>
                </a:lnTo>
                <a:lnTo>
                  <a:pt x="1193044" y="2212306"/>
                </a:lnTo>
                <a:lnTo>
                  <a:pt x="1104305" y="2059517"/>
                </a:lnTo>
                <a:cubicBezTo>
                  <a:pt x="1051719" y="2087441"/>
                  <a:pt x="995025" y="2108383"/>
                  <a:pt x="934222" y="2122345"/>
                </a:cubicBezTo>
                <a:cubicBezTo>
                  <a:pt x="873420" y="2136307"/>
                  <a:pt x="808920" y="2143288"/>
                  <a:pt x="740722" y="2143288"/>
                </a:cubicBezTo>
                <a:lnTo>
                  <a:pt x="704980" y="2308440"/>
                </a:lnTo>
                <a:lnTo>
                  <a:pt x="573105" y="2283790"/>
                </a:lnTo>
                <a:lnTo>
                  <a:pt x="613777" y="2128517"/>
                </a:lnTo>
                <a:cubicBezTo>
                  <a:pt x="566121" y="2120300"/>
                  <a:pt x="520930" y="2105726"/>
                  <a:pt x="478204" y="2084793"/>
                </a:cubicBezTo>
                <a:cubicBezTo>
                  <a:pt x="435478" y="2063860"/>
                  <a:pt x="396038" y="2036980"/>
                  <a:pt x="359885" y="2004152"/>
                </a:cubicBezTo>
                <a:lnTo>
                  <a:pt x="226777" y="2116192"/>
                </a:lnTo>
                <a:lnTo>
                  <a:pt x="142968" y="2028782"/>
                </a:lnTo>
                <a:lnTo>
                  <a:pt x="287169" y="1921652"/>
                </a:lnTo>
                <a:cubicBezTo>
                  <a:pt x="264984" y="1890455"/>
                  <a:pt x="244648" y="1856389"/>
                  <a:pt x="226161" y="1819453"/>
                </a:cubicBezTo>
                <a:cubicBezTo>
                  <a:pt x="207674" y="1782517"/>
                  <a:pt x="191035" y="1742705"/>
                  <a:pt x="176245" y="1700017"/>
                </a:cubicBezTo>
                <a:lnTo>
                  <a:pt x="32045" y="1729559"/>
                </a:lnTo>
                <a:lnTo>
                  <a:pt x="0" y="1627359"/>
                </a:lnTo>
                <a:lnTo>
                  <a:pt x="157758" y="1597818"/>
                </a:lnTo>
                <a:cubicBezTo>
                  <a:pt x="153650" y="1579754"/>
                  <a:pt x="150569" y="1561694"/>
                  <a:pt x="148514" y="1543637"/>
                </a:cubicBezTo>
                <a:cubicBezTo>
                  <a:pt x="146460" y="1525579"/>
                  <a:pt x="145433" y="1507519"/>
                  <a:pt x="145433" y="1489455"/>
                </a:cubicBezTo>
                <a:lnTo>
                  <a:pt x="237253" y="1469119"/>
                </a:lnTo>
                <a:cubicBezTo>
                  <a:pt x="258616" y="1587438"/>
                  <a:pt x="318392" y="1685215"/>
                  <a:pt x="416579" y="1762450"/>
                </a:cubicBezTo>
                <a:cubicBezTo>
                  <a:pt x="514767" y="1839686"/>
                  <a:pt x="625074" y="1878304"/>
                  <a:pt x="747501" y="1878304"/>
                </a:cubicBezTo>
                <a:cubicBezTo>
                  <a:pt x="853328" y="1878304"/>
                  <a:pt x="942538" y="1841971"/>
                  <a:pt x="1015133" y="1769306"/>
                </a:cubicBezTo>
                <a:cubicBezTo>
                  <a:pt x="1087727" y="1696641"/>
                  <a:pt x="1124025" y="1607350"/>
                  <a:pt x="1124025" y="1501434"/>
                </a:cubicBezTo>
                <a:cubicBezTo>
                  <a:pt x="1124025" y="1345435"/>
                  <a:pt x="1077396" y="1227408"/>
                  <a:pt x="984138" y="1147355"/>
                </a:cubicBezTo>
                <a:cubicBezTo>
                  <a:pt x="890880" y="1067301"/>
                  <a:pt x="750582" y="1024809"/>
                  <a:pt x="563245" y="1019879"/>
                </a:cubicBezTo>
                <a:lnTo>
                  <a:pt x="1211030" y="290866"/>
                </a:lnTo>
                <a:lnTo>
                  <a:pt x="251427" y="4597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2530" name="矩形 6"/>
          <p:cNvSpPr>
            <a:spLocks noChangeArrowheads="1"/>
          </p:cNvSpPr>
          <p:nvPr/>
        </p:nvSpPr>
        <p:spPr bwMode="auto">
          <a:xfrm>
            <a:off x="0" y="3787775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    UI</a:t>
            </a:r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界面的设计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371600" y="1120775"/>
            <a:ext cx="2514600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312988" y="1109663"/>
            <a:ext cx="1570037" cy="2308225"/>
          </a:xfrm>
          <a:custGeom>
            <a:avLst/>
            <a:gdLst/>
            <a:ahLst/>
            <a:cxnLst/>
            <a:rect l="l" t="t" r="r" b="b"/>
            <a:pathLst>
              <a:path w="1568951" h="2308440">
                <a:moveTo>
                  <a:pt x="157758" y="0"/>
                </a:moveTo>
                <a:lnTo>
                  <a:pt x="1430297" y="63473"/>
                </a:lnTo>
                <a:lnTo>
                  <a:pt x="1514722" y="256356"/>
                </a:lnTo>
                <a:lnTo>
                  <a:pt x="944082" y="910188"/>
                </a:lnTo>
                <a:cubicBezTo>
                  <a:pt x="977770" y="910188"/>
                  <a:pt x="1007555" y="911832"/>
                  <a:pt x="1033437" y="915118"/>
                </a:cubicBezTo>
                <a:cubicBezTo>
                  <a:pt x="1059319" y="918405"/>
                  <a:pt x="1080888" y="922924"/>
                  <a:pt x="1098143" y="928676"/>
                </a:cubicBezTo>
                <a:lnTo>
                  <a:pt x="1193044" y="817752"/>
                </a:lnTo>
                <a:lnTo>
                  <a:pt x="1286712" y="891701"/>
                </a:lnTo>
                <a:lnTo>
                  <a:pt x="1205369" y="976704"/>
                </a:lnTo>
                <a:cubicBezTo>
                  <a:pt x="1239878" y="998876"/>
                  <a:pt x="1271306" y="1025772"/>
                  <a:pt x="1299654" y="1057393"/>
                </a:cubicBezTo>
                <a:cubicBezTo>
                  <a:pt x="1328001" y="1089014"/>
                  <a:pt x="1352856" y="1125764"/>
                  <a:pt x="1374219" y="1167643"/>
                </a:cubicBezTo>
                <a:lnTo>
                  <a:pt x="1511024" y="1098662"/>
                </a:lnTo>
                <a:lnTo>
                  <a:pt x="1556626" y="1189827"/>
                </a:lnTo>
                <a:lnTo>
                  <a:pt x="1416123" y="1267435"/>
                </a:lnTo>
                <a:cubicBezTo>
                  <a:pt x="1434200" y="1329021"/>
                  <a:pt x="1445497" y="1386505"/>
                  <a:pt x="1450016" y="1439887"/>
                </a:cubicBezTo>
                <a:cubicBezTo>
                  <a:pt x="1454536" y="1493268"/>
                  <a:pt x="1452687" y="1542953"/>
                  <a:pt x="1444470" y="1588940"/>
                </a:cubicBezTo>
                <a:lnTo>
                  <a:pt x="1568951" y="1607427"/>
                </a:lnTo>
                <a:lnTo>
                  <a:pt x="1541836" y="1729385"/>
                </a:lnTo>
                <a:lnTo>
                  <a:pt x="1418588" y="1708433"/>
                </a:lnTo>
                <a:cubicBezTo>
                  <a:pt x="1399690" y="1762637"/>
                  <a:pt x="1373603" y="1812941"/>
                  <a:pt x="1340325" y="1859345"/>
                </a:cubicBezTo>
                <a:cubicBezTo>
                  <a:pt x="1307048" y="1905749"/>
                  <a:pt x="1266171" y="1948658"/>
                  <a:pt x="1217693" y="1988072"/>
                </a:cubicBezTo>
                <a:lnTo>
                  <a:pt x="1299037" y="2126033"/>
                </a:lnTo>
                <a:lnTo>
                  <a:pt x="1193044" y="2212306"/>
                </a:lnTo>
                <a:lnTo>
                  <a:pt x="1104305" y="2059517"/>
                </a:lnTo>
                <a:cubicBezTo>
                  <a:pt x="1051719" y="2087441"/>
                  <a:pt x="995025" y="2108383"/>
                  <a:pt x="934222" y="2122345"/>
                </a:cubicBezTo>
                <a:cubicBezTo>
                  <a:pt x="873420" y="2136307"/>
                  <a:pt x="808920" y="2143288"/>
                  <a:pt x="740722" y="2143288"/>
                </a:cubicBezTo>
                <a:lnTo>
                  <a:pt x="704980" y="2308440"/>
                </a:lnTo>
                <a:lnTo>
                  <a:pt x="573105" y="2283790"/>
                </a:lnTo>
                <a:lnTo>
                  <a:pt x="613777" y="2128517"/>
                </a:lnTo>
                <a:cubicBezTo>
                  <a:pt x="566121" y="2120300"/>
                  <a:pt x="520930" y="2105726"/>
                  <a:pt x="478204" y="2084793"/>
                </a:cubicBezTo>
                <a:cubicBezTo>
                  <a:pt x="435478" y="2063860"/>
                  <a:pt x="396038" y="2036980"/>
                  <a:pt x="359885" y="2004152"/>
                </a:cubicBezTo>
                <a:lnTo>
                  <a:pt x="226777" y="2116192"/>
                </a:lnTo>
                <a:lnTo>
                  <a:pt x="142968" y="2028782"/>
                </a:lnTo>
                <a:lnTo>
                  <a:pt x="287169" y="1921652"/>
                </a:lnTo>
                <a:cubicBezTo>
                  <a:pt x="264984" y="1890455"/>
                  <a:pt x="244648" y="1856389"/>
                  <a:pt x="226161" y="1819453"/>
                </a:cubicBezTo>
                <a:cubicBezTo>
                  <a:pt x="207674" y="1782517"/>
                  <a:pt x="191035" y="1742705"/>
                  <a:pt x="176245" y="1700017"/>
                </a:cubicBezTo>
                <a:lnTo>
                  <a:pt x="32045" y="1729559"/>
                </a:lnTo>
                <a:lnTo>
                  <a:pt x="0" y="1627359"/>
                </a:lnTo>
                <a:lnTo>
                  <a:pt x="157758" y="1597818"/>
                </a:lnTo>
                <a:cubicBezTo>
                  <a:pt x="153650" y="1579754"/>
                  <a:pt x="150569" y="1561694"/>
                  <a:pt x="148514" y="1543637"/>
                </a:cubicBezTo>
                <a:cubicBezTo>
                  <a:pt x="146460" y="1525579"/>
                  <a:pt x="145433" y="1507519"/>
                  <a:pt x="145433" y="1489455"/>
                </a:cubicBezTo>
                <a:lnTo>
                  <a:pt x="237253" y="1469119"/>
                </a:lnTo>
                <a:cubicBezTo>
                  <a:pt x="258616" y="1587438"/>
                  <a:pt x="318392" y="1685215"/>
                  <a:pt x="416579" y="1762450"/>
                </a:cubicBezTo>
                <a:cubicBezTo>
                  <a:pt x="514767" y="1839686"/>
                  <a:pt x="625074" y="1878304"/>
                  <a:pt x="747501" y="1878304"/>
                </a:cubicBezTo>
                <a:cubicBezTo>
                  <a:pt x="853328" y="1878304"/>
                  <a:pt x="942538" y="1841971"/>
                  <a:pt x="1015133" y="1769306"/>
                </a:cubicBezTo>
                <a:cubicBezTo>
                  <a:pt x="1087727" y="1696641"/>
                  <a:pt x="1124025" y="1607350"/>
                  <a:pt x="1124025" y="1501434"/>
                </a:cubicBezTo>
                <a:cubicBezTo>
                  <a:pt x="1124025" y="1345435"/>
                  <a:pt x="1077396" y="1227408"/>
                  <a:pt x="984138" y="1147355"/>
                </a:cubicBezTo>
                <a:cubicBezTo>
                  <a:pt x="890880" y="1067301"/>
                  <a:pt x="750582" y="1024809"/>
                  <a:pt x="563245" y="1019879"/>
                </a:cubicBezTo>
                <a:lnTo>
                  <a:pt x="1211030" y="290866"/>
                </a:lnTo>
                <a:lnTo>
                  <a:pt x="251427" y="4597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7062788" y="371475"/>
            <a:ext cx="4851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7010400" y="411163"/>
            <a:ext cx="4519613" cy="5859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UI</a:t>
            </a:r>
            <a:r>
              <a:rPr lang="zh-CN" altLang="en-US" sz="2800">
                <a:solidFill>
                  <a:schemeClr val="bg1"/>
                </a:solidFill>
              </a:rPr>
              <a:t>界面设计作用：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、让软件更加生动，有自己的个性。正如微软和苹果一样，各自都有自己鲜明的风格。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、使用者操作便捷，易上手。设计良好的界面能够引导用户自己完成相应的操作，起到向导的作用。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、延长软件使用寿命，让软件深入人心，提升软件市场竞争力。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1173163" y="4127500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签到</a:t>
            </a:r>
            <a:r>
              <a:rPr lang="en-US" altLang="zh-CN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60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的意义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98450" y="4073525"/>
            <a:ext cx="776288" cy="2139950"/>
          </a:xfrm>
          <a:custGeom>
            <a:avLst/>
            <a:gdLst/>
            <a:ahLst/>
            <a:cxnLst/>
            <a:rect l="l" t="t" r="r" b="b"/>
            <a:pathLst>
              <a:path w="776465" h="2139591">
                <a:moveTo>
                  <a:pt x="515794" y="545374"/>
                </a:moveTo>
                <a:cubicBezTo>
                  <a:pt x="484572" y="671087"/>
                  <a:pt x="461360" y="787968"/>
                  <a:pt x="446159" y="896015"/>
                </a:cubicBezTo>
                <a:cubicBezTo>
                  <a:pt x="430959" y="1004063"/>
                  <a:pt x="424180" y="1102456"/>
                  <a:pt x="425823" y="1191195"/>
                </a:cubicBezTo>
                <a:lnTo>
                  <a:pt x="427056" y="1255284"/>
                </a:lnTo>
                <a:lnTo>
                  <a:pt x="493610" y="1229402"/>
                </a:lnTo>
                <a:cubicBezTo>
                  <a:pt x="500183" y="1111905"/>
                  <a:pt x="515794" y="997284"/>
                  <a:pt x="540444" y="885539"/>
                </a:cubicBezTo>
                <a:cubicBezTo>
                  <a:pt x="565094" y="773794"/>
                  <a:pt x="597960" y="665336"/>
                  <a:pt x="639043" y="560164"/>
                </a:cubicBezTo>
                <a:close/>
                <a:moveTo>
                  <a:pt x="776465" y="0"/>
                </a:moveTo>
                <a:lnTo>
                  <a:pt x="681563" y="2102000"/>
                </a:lnTo>
                <a:lnTo>
                  <a:pt x="414731" y="2139591"/>
                </a:lnTo>
                <a:lnTo>
                  <a:pt x="260497" y="351258"/>
                </a:lnTo>
                <a:lnTo>
                  <a:pt x="63473" y="405487"/>
                </a:lnTo>
                <a:lnTo>
                  <a:pt x="0" y="210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00" dirty="0">
              <a:solidFill>
                <a:schemeClr val="bg1">
                  <a:lumMod val="95000"/>
                </a:schemeClr>
              </a:solidFill>
              <a:latin typeface="Jokerman" panose="04090605060D06020702" pitchFamily="82" charset="0"/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78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1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4579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相关布局介绍</a:t>
            </a:r>
          </a:p>
        </p:txBody>
      </p:sp>
      <p:pic>
        <p:nvPicPr>
          <p:cNvPr id="24580" name="图片 9" descr="主界面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7063" y="938213"/>
            <a:ext cx="4376737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图片 4" descr="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1100" y="1027113"/>
            <a:ext cx="4621213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53"/>
          <p:cNvSpPr txBox="1">
            <a:spLocks noChangeArrowheads="1"/>
          </p:cNvSpPr>
          <p:nvPr/>
        </p:nvSpPr>
        <p:spPr bwMode="auto">
          <a:xfrm>
            <a:off x="993775" y="5367338"/>
            <a:ext cx="9528175" cy="1328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>
                <a:solidFill>
                  <a:schemeClr val="bg1"/>
                </a:solidFill>
              </a:rPr>
              <a:t>      采用drawerLayout的模式布局，</a:t>
            </a:r>
            <a:r>
              <a:rPr lang="en-US" altLang="zh-CN">
                <a:solidFill>
                  <a:schemeClr val="bg1"/>
                </a:solidFill>
              </a:rPr>
              <a:t>drawerlayout</a:t>
            </a:r>
            <a:r>
              <a:rPr lang="zh-CN" altLang="en-US">
                <a:solidFill>
                  <a:schemeClr val="bg1"/>
                </a:solidFill>
              </a:rPr>
              <a:t>分为侧边菜单和主内容区两部分，侧边菜单可以根据手势展开与隐藏（drawerLayout自身特性），主内容区的内容可以随着菜单的点击而变化（这需要使用者自己实现）。</a:t>
            </a:r>
          </a:p>
          <a:p>
            <a:pPr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6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6627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整体UI界面展示</a:t>
            </a:r>
          </a:p>
        </p:txBody>
      </p:sp>
      <p:sp>
        <p:nvSpPr>
          <p:cNvPr id="26629" name="Text Box 34"/>
          <p:cNvSpPr txBox="1">
            <a:spLocks noChangeArrowheads="1"/>
          </p:cNvSpPr>
          <p:nvPr/>
        </p:nvSpPr>
        <p:spPr bwMode="auto">
          <a:xfrm>
            <a:off x="6958013" y="1439863"/>
            <a:ext cx="184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30" name="Text Box 35"/>
          <p:cNvSpPr txBox="1">
            <a:spLocks noChangeArrowheads="1"/>
          </p:cNvSpPr>
          <p:nvPr/>
        </p:nvSpPr>
        <p:spPr bwMode="auto">
          <a:xfrm>
            <a:off x="5710842" y="1350963"/>
            <a:ext cx="611188" cy="4811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这是开始的登录与注册界面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2" y="823119"/>
            <a:ext cx="3216577" cy="5718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12" y="812403"/>
            <a:ext cx="3228631" cy="57397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6" descr="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585788"/>
            <a:ext cx="2935287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3386138" y="1368425"/>
            <a:ext cx="2093912" cy="708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28675" name="图片 8" descr="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0063" y="0"/>
            <a:ext cx="2741612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直角上箭头 9"/>
          <p:cNvSpPr/>
          <p:nvPr/>
        </p:nvSpPr>
        <p:spPr bwMode="auto">
          <a:xfrm rot="10781173" flipH="1">
            <a:off x="8467725" y="374650"/>
            <a:ext cx="1447800" cy="1228725"/>
          </a:xfrm>
          <a:custGeom>
            <a:avLst/>
            <a:gdLst>
              <a:gd name="T0" fmla="*/ 1141191 w 1446530"/>
              <a:gd name="T1" fmla="*/ 0 h 1229360"/>
              <a:gd name="T2" fmla="*/ 833311 w 1446530"/>
              <a:gd name="T3" fmla="*/ 307022 h 1229360"/>
              <a:gd name="T4" fmla="*/ 0 w 1446530"/>
              <a:gd name="T5" fmla="*/ 1074578 h 1229360"/>
              <a:gd name="T6" fmla="*/ 647566 w 1446530"/>
              <a:gd name="T7" fmla="*/ 1228090 h 1229360"/>
              <a:gd name="T8" fmla="*/ 1295131 w 1446530"/>
              <a:gd name="T9" fmla="*/ 767556 h 1229360"/>
              <a:gd name="T10" fmla="*/ 1449071 w 1446530"/>
              <a:gd name="T11" fmla="*/ 307022 h 122936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1446530"/>
              <a:gd name="T19" fmla="*/ 922020 h 1229360"/>
              <a:gd name="T20" fmla="*/ 1292860 w 1446530"/>
              <a:gd name="T21" fmla="*/ 1229360 h 12293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6530" h="1229360">
                <a:moveTo>
                  <a:pt x="0" y="922020"/>
                </a:moveTo>
                <a:lnTo>
                  <a:pt x="985520" y="922020"/>
                </a:lnTo>
                <a:lnTo>
                  <a:pt x="985520" y="307340"/>
                </a:lnTo>
                <a:lnTo>
                  <a:pt x="831850" y="307340"/>
                </a:lnTo>
                <a:lnTo>
                  <a:pt x="1139190" y="0"/>
                </a:lnTo>
                <a:lnTo>
                  <a:pt x="1446530" y="307340"/>
                </a:lnTo>
                <a:lnTo>
                  <a:pt x="1292860" y="307340"/>
                </a:lnTo>
                <a:lnTo>
                  <a:pt x="1292860" y="1229360"/>
                </a:lnTo>
                <a:lnTo>
                  <a:pt x="0" y="122936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rgbClr val="89A4A7"/>
            </a:solidFill>
            <a:prstDash val="solid"/>
            <a:round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8677" name="图片 10" descr="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85213" y="2176463"/>
            <a:ext cx="3335337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 Box 26"/>
          <p:cNvSpPr txBox="1">
            <a:spLocks noChangeArrowheads="1"/>
          </p:cNvSpPr>
          <p:nvPr/>
        </p:nvSpPr>
        <p:spPr bwMode="auto">
          <a:xfrm>
            <a:off x="4440238" y="4479925"/>
            <a:ext cx="32194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</a:rPr>
              <a:t>人脸绑定界面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4" descr="-4afbfc8ab7ca47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211263"/>
            <a:ext cx="29813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图片 5" descr="-5a1c73aad23a4f7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1463" y="1254125"/>
            <a:ext cx="289560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>
          <a:xfrm>
            <a:off x="4195763" y="3498850"/>
            <a:ext cx="208756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解除绑定界面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2596668" y="3498848"/>
            <a:ext cx="524988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发布签到活动流程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21" y="1048534"/>
            <a:ext cx="2493419" cy="4906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85" y="1048534"/>
            <a:ext cx="1521193" cy="2704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17" y="3714746"/>
            <a:ext cx="1521193" cy="2704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78" y="2466238"/>
            <a:ext cx="1404571" cy="249701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632979" y="3536977"/>
            <a:ext cx="447306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246" y="1048534"/>
            <a:ext cx="2525904" cy="489061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9004948" y="3493843"/>
            <a:ext cx="560229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" y="1048534"/>
            <a:ext cx="2514863" cy="49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23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2112926" y="3396781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打卡签到流程流程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3" y="3612681"/>
            <a:ext cx="1747168" cy="31060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537369"/>
            <a:ext cx="1729863" cy="3075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71" y="796925"/>
            <a:ext cx="2528947" cy="4495907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345723" y="3396781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73" y="796925"/>
            <a:ext cx="2516449" cy="4473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57" y="2075025"/>
            <a:ext cx="2516449" cy="4473687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8531412" y="3407890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13" name="右箭头 12"/>
          <p:cNvSpPr/>
          <p:nvPr/>
        </p:nvSpPr>
        <p:spPr>
          <a:xfrm>
            <a:off x="2095621" y="5593157"/>
            <a:ext cx="7122336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344285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770" name="矩形 6"/>
          <p:cNvSpPr>
            <a:spLocks noChangeArrowheads="1"/>
          </p:cNvSpPr>
          <p:nvPr/>
        </p:nvSpPr>
        <p:spPr bwMode="auto">
          <a:xfrm>
            <a:off x="1616075" y="4348163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6000">
              <a:solidFill>
                <a:srgbClr val="F2F2F2"/>
              </a:solidFill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32771" name="矩形 8"/>
          <p:cNvSpPr>
            <a:spLocks noChangeArrowheads="1"/>
          </p:cNvSpPr>
          <p:nvPr/>
        </p:nvSpPr>
        <p:spPr bwMode="auto">
          <a:xfrm>
            <a:off x="1719263" y="5418138"/>
            <a:ext cx="6410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      主要负责人：梁轩 </a:t>
            </a:r>
            <a:r>
              <a:rPr lang="en-US" altLang="zh-CN" sz="24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20130720080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0" y="3902075"/>
            <a:ext cx="1714500" cy="2509838"/>
          </a:xfrm>
          <a:custGeom>
            <a:avLst/>
            <a:gdLst/>
            <a:ahLst/>
            <a:cxnLst/>
            <a:rect l="l" t="t" r="r" b="b"/>
            <a:pathLst>
              <a:path w="1714384" h="2509335">
                <a:moveTo>
                  <a:pt x="1022345" y="361734"/>
                </a:moveTo>
                <a:cubicBezTo>
                  <a:pt x="1065071" y="361734"/>
                  <a:pt x="1101635" y="376729"/>
                  <a:pt x="1132036" y="406719"/>
                </a:cubicBezTo>
                <a:cubicBezTo>
                  <a:pt x="1162437" y="436710"/>
                  <a:pt x="1177638" y="473068"/>
                  <a:pt x="1177638" y="515794"/>
                </a:cubicBezTo>
                <a:cubicBezTo>
                  <a:pt x="1177638" y="557699"/>
                  <a:pt x="1162437" y="593852"/>
                  <a:pt x="1132036" y="624253"/>
                </a:cubicBezTo>
                <a:cubicBezTo>
                  <a:pt x="1101635" y="654654"/>
                  <a:pt x="1065071" y="669855"/>
                  <a:pt x="1022345" y="669855"/>
                </a:cubicBezTo>
                <a:cubicBezTo>
                  <a:pt x="981262" y="669855"/>
                  <a:pt x="945315" y="654449"/>
                  <a:pt x="914503" y="623636"/>
                </a:cubicBezTo>
                <a:cubicBezTo>
                  <a:pt x="883690" y="592824"/>
                  <a:pt x="868284" y="556877"/>
                  <a:pt x="868284" y="515794"/>
                </a:cubicBezTo>
                <a:cubicBezTo>
                  <a:pt x="868284" y="473890"/>
                  <a:pt x="883690" y="437737"/>
                  <a:pt x="914503" y="407336"/>
                </a:cubicBezTo>
                <a:cubicBezTo>
                  <a:pt x="945315" y="376935"/>
                  <a:pt x="981262" y="361734"/>
                  <a:pt x="1022345" y="361734"/>
                </a:cubicBezTo>
                <a:close/>
                <a:moveTo>
                  <a:pt x="584813" y="0"/>
                </a:moveTo>
                <a:lnTo>
                  <a:pt x="804812" y="40056"/>
                </a:lnTo>
                <a:lnTo>
                  <a:pt x="562012" y="1311362"/>
                </a:lnTo>
                <a:lnTo>
                  <a:pt x="814671" y="1313827"/>
                </a:lnTo>
                <a:lnTo>
                  <a:pt x="802347" y="1029123"/>
                </a:lnTo>
                <a:lnTo>
                  <a:pt x="999544" y="981057"/>
                </a:lnTo>
                <a:lnTo>
                  <a:pt x="1005706" y="1317524"/>
                </a:lnTo>
                <a:lnTo>
                  <a:pt x="1135117" y="1319989"/>
                </a:lnTo>
                <a:lnTo>
                  <a:pt x="1135117" y="813439"/>
                </a:lnTo>
                <a:lnTo>
                  <a:pt x="1339709" y="807276"/>
                </a:lnTo>
                <a:lnTo>
                  <a:pt x="1317525" y="1323687"/>
                </a:lnTo>
                <a:lnTo>
                  <a:pt x="1672480" y="1329849"/>
                </a:lnTo>
                <a:lnTo>
                  <a:pt x="1714384" y="1518419"/>
                </a:lnTo>
                <a:lnTo>
                  <a:pt x="1305200" y="1612088"/>
                </a:lnTo>
                <a:lnTo>
                  <a:pt x="1283015" y="2138358"/>
                </a:lnTo>
                <a:lnTo>
                  <a:pt x="1135117" y="2144520"/>
                </a:lnTo>
                <a:lnTo>
                  <a:pt x="1135117" y="1656457"/>
                </a:lnTo>
                <a:lnTo>
                  <a:pt x="1018031" y="1682339"/>
                </a:lnTo>
                <a:lnTo>
                  <a:pt x="1035286" y="2461268"/>
                </a:lnTo>
                <a:lnTo>
                  <a:pt x="861506" y="2509335"/>
                </a:lnTo>
                <a:lnTo>
                  <a:pt x="830694" y="1725476"/>
                </a:lnTo>
                <a:lnTo>
                  <a:pt x="409801" y="1827772"/>
                </a:lnTo>
                <a:lnTo>
                  <a:pt x="0" y="1691583"/>
                </a:lnTo>
                <a:lnTo>
                  <a:pt x="50474" y="1546208"/>
                </a:lnTo>
                <a:lnTo>
                  <a:pt x="216686" y="1599185"/>
                </a:lnTo>
                <a:lnTo>
                  <a:pt x="261017" y="1499393"/>
                </a:lnTo>
                <a:lnTo>
                  <a:pt x="87410" y="1440253"/>
                </a:lnTo>
                <a:lnTo>
                  <a:pt x="129276" y="1317043"/>
                </a:lnTo>
                <a:lnTo>
                  <a:pt x="305329" y="1373718"/>
                </a:lnTo>
                <a:lnTo>
                  <a:pt x="336121" y="1260368"/>
                </a:lnTo>
                <a:lnTo>
                  <a:pt x="168677" y="1203693"/>
                </a:lnTo>
                <a:lnTo>
                  <a:pt x="210524" y="1080503"/>
                </a:lnTo>
                <a:lnTo>
                  <a:pt x="354589" y="1134712"/>
                </a:lnTo>
                <a:lnTo>
                  <a:pt x="392758" y="1020130"/>
                </a:lnTo>
                <a:lnTo>
                  <a:pt x="248692" y="9708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2135188" y="4532313"/>
            <a:ext cx="547211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081213" y="4187825"/>
            <a:ext cx="5167312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bg1"/>
                </a:solidFill>
              </a:rPr>
              <a:t>各个功能模块的整合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ctr"/>
            <a:r>
              <a:rPr lang="zh-CN" altLang="en-US" sz="6000">
                <a:solidFill>
                  <a:schemeClr val="bg1"/>
                </a:solidFill>
              </a:rPr>
              <a:t>总结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/>
              <a:t>           </a:t>
            </a:r>
            <a:r>
              <a:rPr lang="zh-CN" altLang="en-US">
                <a:solidFill>
                  <a:schemeClr val="bg1"/>
                </a:solidFill>
              </a:rPr>
              <a:t>通过这一次特殊的体验我们学习到很多知识，同时也了解到了自身的不足，更加明白了团队合作的重要性，总之这次特殊的实践让我们受益良多，是我们大学生涯里浓墨重彩的一笔，是一段美好的记忆。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881188" y="2374900"/>
            <a:ext cx="9323387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500" dirty="0">
                <a:solidFill>
                  <a:schemeClr val="bg1"/>
                </a:solidFill>
                <a:latin typeface="+mj-lt"/>
                <a:ea typeface="Gulim" pitchFamily="34" charset="-127"/>
              </a:rPr>
              <a:t>TNANK YOU</a:t>
            </a:r>
            <a:endParaRPr lang="zh-CN" altLang="en-US" sz="11500" dirty="0">
              <a:solidFill>
                <a:schemeClr val="bg1"/>
              </a:solidFill>
              <a:latin typeface="+mj-lt"/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6146" name="矩形 6"/>
          <p:cNvSpPr>
            <a:spLocks noChangeArrowheads="1"/>
          </p:cNvSpPr>
          <p:nvPr/>
        </p:nvSpPr>
        <p:spPr bwMode="auto">
          <a:xfrm>
            <a:off x="0" y="3787775"/>
            <a:ext cx="8143875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设计这款</a:t>
            </a:r>
            <a:r>
              <a:rPr lang="en-US" altLang="zh-CN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54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的意义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628900" y="1260475"/>
            <a:ext cx="776288" cy="2139950"/>
          </a:xfrm>
          <a:custGeom>
            <a:avLst/>
            <a:gdLst/>
            <a:ahLst/>
            <a:cxnLst/>
            <a:rect l="l" t="t" r="r" b="b"/>
            <a:pathLst>
              <a:path w="776465" h="2139591">
                <a:moveTo>
                  <a:pt x="515794" y="545374"/>
                </a:moveTo>
                <a:cubicBezTo>
                  <a:pt x="484572" y="671087"/>
                  <a:pt x="461360" y="787968"/>
                  <a:pt x="446159" y="896015"/>
                </a:cubicBezTo>
                <a:cubicBezTo>
                  <a:pt x="430959" y="1004063"/>
                  <a:pt x="424180" y="1102456"/>
                  <a:pt x="425823" y="1191195"/>
                </a:cubicBezTo>
                <a:lnTo>
                  <a:pt x="427056" y="1255284"/>
                </a:lnTo>
                <a:lnTo>
                  <a:pt x="493610" y="1229402"/>
                </a:lnTo>
                <a:cubicBezTo>
                  <a:pt x="500183" y="1111905"/>
                  <a:pt x="515794" y="997284"/>
                  <a:pt x="540444" y="885539"/>
                </a:cubicBezTo>
                <a:cubicBezTo>
                  <a:pt x="565094" y="773794"/>
                  <a:pt x="597960" y="665336"/>
                  <a:pt x="639043" y="560164"/>
                </a:cubicBezTo>
                <a:close/>
                <a:moveTo>
                  <a:pt x="776465" y="0"/>
                </a:moveTo>
                <a:lnTo>
                  <a:pt x="681563" y="2102000"/>
                </a:lnTo>
                <a:lnTo>
                  <a:pt x="414731" y="2139591"/>
                </a:lnTo>
                <a:lnTo>
                  <a:pt x="260497" y="351258"/>
                </a:lnTo>
                <a:lnTo>
                  <a:pt x="63473" y="405487"/>
                </a:lnTo>
                <a:lnTo>
                  <a:pt x="0" y="210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00" dirty="0">
              <a:solidFill>
                <a:schemeClr val="bg1">
                  <a:lumMod val="95000"/>
                </a:schemeClr>
              </a:solidFill>
              <a:latin typeface="Jokerman" panose="04090605060D06020702" pitchFamily="82" charset="0"/>
              <a:ea typeface="Gulim" pitchFamily="34" charset="-127"/>
            </a:endParaRP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6904038" y="331788"/>
            <a:ext cx="4903787" cy="5453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latin typeface="宋体" charset="-122"/>
              </a:rPr>
              <a:t>    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我们小组注意到老师上课总有学生逃课不来或者找人代课。学生活动中此类事件也时有发生。为了杜绝此类事件的发生，可以开发一款人脸识别签到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。通过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老师和学生可以发布课程或者活动，而参与者也可通过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签到确认是本人到达了现场参与了活动。</a:t>
            </a:r>
            <a:endParaRPr lang="zh-CN" altLang="en-US" sz="3200">
              <a:latin typeface="宋体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194" name="矩形 6"/>
          <p:cNvSpPr>
            <a:spLocks noChangeArrowheads="1"/>
          </p:cNvSpPr>
          <p:nvPr/>
        </p:nvSpPr>
        <p:spPr bwMode="auto">
          <a:xfrm>
            <a:off x="1497013" y="4319588"/>
            <a:ext cx="8145462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系统设计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171450" y="4044950"/>
            <a:ext cx="1377950" cy="2122488"/>
          </a:xfrm>
          <a:custGeom>
            <a:avLst/>
            <a:gdLst/>
            <a:ahLst/>
            <a:cxnLst/>
            <a:rect l="l" t="t" r="r" b="b"/>
            <a:pathLst>
              <a:path w="1377916" h="2122335">
                <a:moveTo>
                  <a:pt x="793103" y="891701"/>
                </a:moveTo>
                <a:cubicBezTo>
                  <a:pt x="765166" y="891701"/>
                  <a:pt x="743598" y="899096"/>
                  <a:pt x="728397" y="913886"/>
                </a:cubicBezTo>
                <a:cubicBezTo>
                  <a:pt x="713197" y="928676"/>
                  <a:pt x="705596" y="950860"/>
                  <a:pt x="705596" y="980440"/>
                </a:cubicBezTo>
                <a:cubicBezTo>
                  <a:pt x="705596" y="1010019"/>
                  <a:pt x="713197" y="1031999"/>
                  <a:pt x="728397" y="1046378"/>
                </a:cubicBezTo>
                <a:cubicBezTo>
                  <a:pt x="743598" y="1060757"/>
                  <a:pt x="765166" y="1067946"/>
                  <a:pt x="793103" y="1067946"/>
                </a:cubicBezTo>
                <a:cubicBezTo>
                  <a:pt x="823504" y="1067946"/>
                  <a:pt x="846099" y="1060757"/>
                  <a:pt x="860889" y="1046378"/>
                </a:cubicBezTo>
                <a:cubicBezTo>
                  <a:pt x="875679" y="1031999"/>
                  <a:pt x="883074" y="1010019"/>
                  <a:pt x="883074" y="980440"/>
                </a:cubicBezTo>
                <a:cubicBezTo>
                  <a:pt x="883074" y="950860"/>
                  <a:pt x="875679" y="928676"/>
                  <a:pt x="860889" y="913886"/>
                </a:cubicBezTo>
                <a:cubicBezTo>
                  <a:pt x="846099" y="899096"/>
                  <a:pt x="823504" y="891701"/>
                  <a:pt x="793103" y="891701"/>
                </a:cubicBezTo>
                <a:close/>
                <a:moveTo>
                  <a:pt x="979208" y="640274"/>
                </a:moveTo>
                <a:cubicBezTo>
                  <a:pt x="948806" y="640274"/>
                  <a:pt x="922308" y="651367"/>
                  <a:pt x="899712" y="673551"/>
                </a:cubicBezTo>
                <a:cubicBezTo>
                  <a:pt x="877117" y="695736"/>
                  <a:pt x="865819" y="722440"/>
                  <a:pt x="865819" y="753663"/>
                </a:cubicBezTo>
                <a:cubicBezTo>
                  <a:pt x="865819" y="784886"/>
                  <a:pt x="877117" y="811590"/>
                  <a:pt x="899712" y="833774"/>
                </a:cubicBezTo>
                <a:cubicBezTo>
                  <a:pt x="922308" y="855959"/>
                  <a:pt x="948806" y="867051"/>
                  <a:pt x="979208" y="867051"/>
                </a:cubicBezTo>
                <a:cubicBezTo>
                  <a:pt x="1011252" y="867051"/>
                  <a:pt x="1038161" y="855959"/>
                  <a:pt x="1059935" y="833774"/>
                </a:cubicBezTo>
                <a:cubicBezTo>
                  <a:pt x="1081709" y="811590"/>
                  <a:pt x="1092596" y="784886"/>
                  <a:pt x="1092596" y="753663"/>
                </a:cubicBezTo>
                <a:cubicBezTo>
                  <a:pt x="1092596" y="722440"/>
                  <a:pt x="1081709" y="695736"/>
                  <a:pt x="1059935" y="673551"/>
                </a:cubicBezTo>
                <a:cubicBezTo>
                  <a:pt x="1038161" y="651367"/>
                  <a:pt x="1011252" y="640274"/>
                  <a:pt x="979208" y="640274"/>
                </a:cubicBezTo>
                <a:close/>
                <a:moveTo>
                  <a:pt x="1060552" y="388848"/>
                </a:moveTo>
                <a:cubicBezTo>
                  <a:pt x="1031794" y="388848"/>
                  <a:pt x="1010020" y="396448"/>
                  <a:pt x="995230" y="411649"/>
                </a:cubicBezTo>
                <a:cubicBezTo>
                  <a:pt x="980440" y="426850"/>
                  <a:pt x="973045" y="448418"/>
                  <a:pt x="973045" y="476354"/>
                </a:cubicBezTo>
                <a:cubicBezTo>
                  <a:pt x="973045" y="506755"/>
                  <a:pt x="980440" y="528940"/>
                  <a:pt x="995230" y="542908"/>
                </a:cubicBezTo>
                <a:cubicBezTo>
                  <a:pt x="1010020" y="556876"/>
                  <a:pt x="1031794" y="563860"/>
                  <a:pt x="1060552" y="563860"/>
                </a:cubicBezTo>
                <a:cubicBezTo>
                  <a:pt x="1090131" y="563860"/>
                  <a:pt x="1112521" y="556876"/>
                  <a:pt x="1127722" y="542908"/>
                </a:cubicBezTo>
                <a:cubicBezTo>
                  <a:pt x="1142922" y="528940"/>
                  <a:pt x="1150523" y="506755"/>
                  <a:pt x="1150523" y="476354"/>
                </a:cubicBezTo>
                <a:cubicBezTo>
                  <a:pt x="1150523" y="448418"/>
                  <a:pt x="1142922" y="426850"/>
                  <a:pt x="1127722" y="411649"/>
                </a:cubicBezTo>
                <a:cubicBezTo>
                  <a:pt x="1112521" y="396448"/>
                  <a:pt x="1090131" y="388848"/>
                  <a:pt x="1060552" y="388848"/>
                </a:cubicBezTo>
                <a:close/>
                <a:moveTo>
                  <a:pt x="623925" y="0"/>
                </a:moveTo>
                <a:cubicBezTo>
                  <a:pt x="720842" y="0"/>
                  <a:pt x="807077" y="11901"/>
                  <a:pt x="882631" y="35703"/>
                </a:cubicBezTo>
                <a:cubicBezTo>
                  <a:pt x="958185" y="59505"/>
                  <a:pt x="1023474" y="94798"/>
                  <a:pt x="1078500" y="141581"/>
                </a:cubicBezTo>
                <a:cubicBezTo>
                  <a:pt x="1137633" y="192472"/>
                  <a:pt x="1181983" y="254238"/>
                  <a:pt x="1211550" y="326877"/>
                </a:cubicBezTo>
                <a:cubicBezTo>
                  <a:pt x="1241117" y="399517"/>
                  <a:pt x="1255900" y="482619"/>
                  <a:pt x="1255900" y="576185"/>
                </a:cubicBezTo>
                <a:cubicBezTo>
                  <a:pt x="1255900" y="645243"/>
                  <a:pt x="1237824" y="715324"/>
                  <a:pt x="1201671" y="786430"/>
                </a:cubicBezTo>
                <a:cubicBezTo>
                  <a:pt x="1165518" y="857535"/>
                  <a:pt x="1111700" y="930081"/>
                  <a:pt x="1040216" y="1004069"/>
                </a:cubicBezTo>
                <a:cubicBezTo>
                  <a:pt x="969553" y="1066553"/>
                  <a:pt x="898685" y="1128623"/>
                  <a:pt x="827612" y="1190280"/>
                </a:cubicBezTo>
                <a:cubicBezTo>
                  <a:pt x="756539" y="1251936"/>
                  <a:pt x="685671" y="1314411"/>
                  <a:pt x="615009" y="1377704"/>
                </a:cubicBezTo>
                <a:cubicBezTo>
                  <a:pt x="531200" y="1453334"/>
                  <a:pt x="463208" y="1525473"/>
                  <a:pt x="411033" y="1594120"/>
                </a:cubicBezTo>
                <a:cubicBezTo>
                  <a:pt x="358858" y="1662767"/>
                  <a:pt x="322910" y="1727915"/>
                  <a:pt x="303191" y="1789565"/>
                </a:cubicBezTo>
                <a:lnTo>
                  <a:pt x="1291026" y="1605925"/>
                </a:lnTo>
                <a:lnTo>
                  <a:pt x="1377916" y="2122335"/>
                </a:lnTo>
                <a:lnTo>
                  <a:pt x="0" y="2034829"/>
                </a:lnTo>
                <a:cubicBezTo>
                  <a:pt x="19720" y="1929657"/>
                  <a:pt x="46013" y="1829621"/>
                  <a:pt x="78879" y="1734719"/>
                </a:cubicBezTo>
                <a:cubicBezTo>
                  <a:pt x="111745" y="1639818"/>
                  <a:pt x="150774" y="1550874"/>
                  <a:pt x="195965" y="1467887"/>
                </a:cubicBezTo>
                <a:cubicBezTo>
                  <a:pt x="234583" y="1397224"/>
                  <a:pt x="283882" y="1321838"/>
                  <a:pt x="343863" y="1241726"/>
                </a:cubicBezTo>
                <a:cubicBezTo>
                  <a:pt x="403844" y="1161615"/>
                  <a:pt x="474095" y="1076779"/>
                  <a:pt x="554617" y="987218"/>
                </a:cubicBezTo>
                <a:cubicBezTo>
                  <a:pt x="656503" y="873830"/>
                  <a:pt x="732711" y="764961"/>
                  <a:pt x="783243" y="660610"/>
                </a:cubicBezTo>
                <a:cubicBezTo>
                  <a:pt x="833775" y="556260"/>
                  <a:pt x="859041" y="456429"/>
                  <a:pt x="859041" y="361117"/>
                </a:cubicBezTo>
                <a:cubicBezTo>
                  <a:pt x="859041" y="325786"/>
                  <a:pt x="851851" y="293125"/>
                  <a:pt x="837472" y="263135"/>
                </a:cubicBezTo>
                <a:cubicBezTo>
                  <a:pt x="823093" y="233144"/>
                  <a:pt x="801525" y="205824"/>
                  <a:pt x="772767" y="181174"/>
                </a:cubicBezTo>
                <a:cubicBezTo>
                  <a:pt x="747295" y="158990"/>
                  <a:pt x="718537" y="141940"/>
                  <a:pt x="686493" y="130026"/>
                </a:cubicBezTo>
                <a:cubicBezTo>
                  <a:pt x="654448" y="118112"/>
                  <a:pt x="619939" y="112155"/>
                  <a:pt x="582964" y="112155"/>
                </a:cubicBezTo>
                <a:cubicBezTo>
                  <a:pt x="535308" y="112155"/>
                  <a:pt x="491761" y="117907"/>
                  <a:pt x="452321" y="129410"/>
                </a:cubicBezTo>
                <a:cubicBezTo>
                  <a:pt x="412882" y="140913"/>
                  <a:pt x="377551" y="157757"/>
                  <a:pt x="346328" y="179942"/>
                </a:cubicBezTo>
                <a:cubicBezTo>
                  <a:pt x="310996" y="205413"/>
                  <a:pt x="284498" y="235815"/>
                  <a:pt x="266833" y="271146"/>
                </a:cubicBezTo>
                <a:cubicBezTo>
                  <a:pt x="249167" y="306477"/>
                  <a:pt x="240334" y="346738"/>
                  <a:pt x="240334" y="391929"/>
                </a:cubicBezTo>
                <a:cubicBezTo>
                  <a:pt x="240334" y="414935"/>
                  <a:pt x="243409" y="436709"/>
                  <a:pt x="249558" y="457251"/>
                </a:cubicBezTo>
                <a:cubicBezTo>
                  <a:pt x="255708" y="477792"/>
                  <a:pt x="263700" y="496690"/>
                  <a:pt x="273534" y="513945"/>
                </a:cubicBezTo>
                <a:cubicBezTo>
                  <a:pt x="286642" y="536130"/>
                  <a:pt x="302010" y="552152"/>
                  <a:pt x="319637" y="562012"/>
                </a:cubicBezTo>
                <a:cubicBezTo>
                  <a:pt x="337264" y="571872"/>
                  <a:pt x="356733" y="576802"/>
                  <a:pt x="378045" y="576802"/>
                </a:cubicBezTo>
                <a:cubicBezTo>
                  <a:pt x="423120" y="576802"/>
                  <a:pt x="456937" y="566325"/>
                  <a:pt x="479494" y="545373"/>
                </a:cubicBezTo>
                <a:cubicBezTo>
                  <a:pt x="502051" y="524421"/>
                  <a:pt x="513329" y="492993"/>
                  <a:pt x="513329" y="451088"/>
                </a:cubicBezTo>
                <a:cubicBezTo>
                  <a:pt x="513329" y="440407"/>
                  <a:pt x="511891" y="429109"/>
                  <a:pt x="509015" y="417195"/>
                </a:cubicBezTo>
                <a:cubicBezTo>
                  <a:pt x="506140" y="405281"/>
                  <a:pt x="502237" y="392751"/>
                  <a:pt x="497307" y="379604"/>
                </a:cubicBezTo>
                <a:cubicBezTo>
                  <a:pt x="545990" y="392751"/>
                  <a:pt x="582297" y="413908"/>
                  <a:pt x="606227" y="443077"/>
                </a:cubicBezTo>
                <a:cubicBezTo>
                  <a:pt x="630158" y="472246"/>
                  <a:pt x="642124" y="509426"/>
                  <a:pt x="642124" y="554617"/>
                </a:cubicBezTo>
                <a:cubicBezTo>
                  <a:pt x="642124" y="589126"/>
                  <a:pt x="634334" y="619938"/>
                  <a:pt x="618754" y="647053"/>
                </a:cubicBezTo>
                <a:cubicBezTo>
                  <a:pt x="603175" y="674168"/>
                  <a:pt x="579402" y="697585"/>
                  <a:pt x="547434" y="717305"/>
                </a:cubicBezTo>
                <a:cubicBezTo>
                  <a:pt x="521193" y="733738"/>
                  <a:pt x="492085" y="746063"/>
                  <a:pt x="460111" y="754279"/>
                </a:cubicBezTo>
                <a:cubicBezTo>
                  <a:pt x="428137" y="762496"/>
                  <a:pt x="394112" y="766604"/>
                  <a:pt x="358036" y="766604"/>
                </a:cubicBezTo>
                <a:cubicBezTo>
                  <a:pt x="264188" y="766604"/>
                  <a:pt x="188037" y="736966"/>
                  <a:pt x="129584" y="677692"/>
                </a:cubicBezTo>
                <a:cubicBezTo>
                  <a:pt x="71131" y="618417"/>
                  <a:pt x="41904" y="542266"/>
                  <a:pt x="41904" y="449240"/>
                </a:cubicBezTo>
                <a:cubicBezTo>
                  <a:pt x="41904" y="377858"/>
                  <a:pt x="57728" y="313448"/>
                  <a:pt x="89374" y="256009"/>
                </a:cubicBezTo>
                <a:cubicBezTo>
                  <a:pt x="121021" y="198571"/>
                  <a:pt x="168086" y="148925"/>
                  <a:pt x="230571" y="107071"/>
                </a:cubicBezTo>
                <a:cubicBezTo>
                  <a:pt x="285647" y="70148"/>
                  <a:pt x="346068" y="43072"/>
                  <a:pt x="411832" y="25843"/>
                </a:cubicBezTo>
                <a:cubicBezTo>
                  <a:pt x="477597" y="8614"/>
                  <a:pt x="548294" y="0"/>
                  <a:pt x="62392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218" name="矩形 6"/>
          <p:cNvSpPr>
            <a:spLocks noChangeArrowheads="1"/>
          </p:cNvSpPr>
          <p:nvPr/>
        </p:nvSpPr>
        <p:spPr bwMode="auto">
          <a:xfrm>
            <a:off x="0" y="3787775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      系统设计</a:t>
            </a:r>
          </a:p>
        </p:txBody>
      </p:sp>
      <p:sp>
        <p:nvSpPr>
          <p:cNvPr id="9219" name="矩形 8"/>
          <p:cNvSpPr>
            <a:spLocks noChangeArrowheads="1"/>
          </p:cNvSpPr>
          <p:nvPr/>
        </p:nvSpPr>
        <p:spPr bwMode="auto">
          <a:xfrm>
            <a:off x="200025" y="4803775"/>
            <a:ext cx="6410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1600" y="1120775"/>
            <a:ext cx="2514600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52688" y="1155700"/>
            <a:ext cx="1377950" cy="2122488"/>
          </a:xfrm>
          <a:custGeom>
            <a:avLst/>
            <a:gdLst/>
            <a:ahLst/>
            <a:cxnLst/>
            <a:rect l="l" t="t" r="r" b="b"/>
            <a:pathLst>
              <a:path w="1377916" h="2122335">
                <a:moveTo>
                  <a:pt x="793103" y="891701"/>
                </a:moveTo>
                <a:cubicBezTo>
                  <a:pt x="765166" y="891701"/>
                  <a:pt x="743598" y="899096"/>
                  <a:pt x="728397" y="913886"/>
                </a:cubicBezTo>
                <a:cubicBezTo>
                  <a:pt x="713197" y="928676"/>
                  <a:pt x="705596" y="950860"/>
                  <a:pt x="705596" y="980440"/>
                </a:cubicBezTo>
                <a:cubicBezTo>
                  <a:pt x="705596" y="1010019"/>
                  <a:pt x="713197" y="1031999"/>
                  <a:pt x="728397" y="1046378"/>
                </a:cubicBezTo>
                <a:cubicBezTo>
                  <a:pt x="743598" y="1060757"/>
                  <a:pt x="765166" y="1067946"/>
                  <a:pt x="793103" y="1067946"/>
                </a:cubicBezTo>
                <a:cubicBezTo>
                  <a:pt x="823504" y="1067946"/>
                  <a:pt x="846099" y="1060757"/>
                  <a:pt x="860889" y="1046378"/>
                </a:cubicBezTo>
                <a:cubicBezTo>
                  <a:pt x="875679" y="1031999"/>
                  <a:pt x="883074" y="1010019"/>
                  <a:pt x="883074" y="980440"/>
                </a:cubicBezTo>
                <a:cubicBezTo>
                  <a:pt x="883074" y="950860"/>
                  <a:pt x="875679" y="928676"/>
                  <a:pt x="860889" y="913886"/>
                </a:cubicBezTo>
                <a:cubicBezTo>
                  <a:pt x="846099" y="899096"/>
                  <a:pt x="823504" y="891701"/>
                  <a:pt x="793103" y="891701"/>
                </a:cubicBezTo>
                <a:close/>
                <a:moveTo>
                  <a:pt x="979208" y="640274"/>
                </a:moveTo>
                <a:cubicBezTo>
                  <a:pt x="948806" y="640274"/>
                  <a:pt x="922308" y="651367"/>
                  <a:pt x="899712" y="673551"/>
                </a:cubicBezTo>
                <a:cubicBezTo>
                  <a:pt x="877117" y="695736"/>
                  <a:pt x="865819" y="722440"/>
                  <a:pt x="865819" y="753663"/>
                </a:cubicBezTo>
                <a:cubicBezTo>
                  <a:pt x="865819" y="784886"/>
                  <a:pt x="877117" y="811590"/>
                  <a:pt x="899712" y="833774"/>
                </a:cubicBezTo>
                <a:cubicBezTo>
                  <a:pt x="922308" y="855959"/>
                  <a:pt x="948806" y="867051"/>
                  <a:pt x="979208" y="867051"/>
                </a:cubicBezTo>
                <a:cubicBezTo>
                  <a:pt x="1011252" y="867051"/>
                  <a:pt x="1038161" y="855959"/>
                  <a:pt x="1059935" y="833774"/>
                </a:cubicBezTo>
                <a:cubicBezTo>
                  <a:pt x="1081709" y="811590"/>
                  <a:pt x="1092596" y="784886"/>
                  <a:pt x="1092596" y="753663"/>
                </a:cubicBezTo>
                <a:cubicBezTo>
                  <a:pt x="1092596" y="722440"/>
                  <a:pt x="1081709" y="695736"/>
                  <a:pt x="1059935" y="673551"/>
                </a:cubicBezTo>
                <a:cubicBezTo>
                  <a:pt x="1038161" y="651367"/>
                  <a:pt x="1011252" y="640274"/>
                  <a:pt x="979208" y="640274"/>
                </a:cubicBezTo>
                <a:close/>
                <a:moveTo>
                  <a:pt x="1060552" y="388848"/>
                </a:moveTo>
                <a:cubicBezTo>
                  <a:pt x="1031794" y="388848"/>
                  <a:pt x="1010020" y="396448"/>
                  <a:pt x="995230" y="411649"/>
                </a:cubicBezTo>
                <a:cubicBezTo>
                  <a:pt x="980440" y="426850"/>
                  <a:pt x="973045" y="448418"/>
                  <a:pt x="973045" y="476354"/>
                </a:cubicBezTo>
                <a:cubicBezTo>
                  <a:pt x="973045" y="506755"/>
                  <a:pt x="980440" y="528940"/>
                  <a:pt x="995230" y="542908"/>
                </a:cubicBezTo>
                <a:cubicBezTo>
                  <a:pt x="1010020" y="556876"/>
                  <a:pt x="1031794" y="563860"/>
                  <a:pt x="1060552" y="563860"/>
                </a:cubicBezTo>
                <a:cubicBezTo>
                  <a:pt x="1090131" y="563860"/>
                  <a:pt x="1112521" y="556876"/>
                  <a:pt x="1127722" y="542908"/>
                </a:cubicBezTo>
                <a:cubicBezTo>
                  <a:pt x="1142922" y="528940"/>
                  <a:pt x="1150523" y="506755"/>
                  <a:pt x="1150523" y="476354"/>
                </a:cubicBezTo>
                <a:cubicBezTo>
                  <a:pt x="1150523" y="448418"/>
                  <a:pt x="1142922" y="426850"/>
                  <a:pt x="1127722" y="411649"/>
                </a:cubicBezTo>
                <a:cubicBezTo>
                  <a:pt x="1112521" y="396448"/>
                  <a:pt x="1090131" y="388848"/>
                  <a:pt x="1060552" y="388848"/>
                </a:cubicBezTo>
                <a:close/>
                <a:moveTo>
                  <a:pt x="623925" y="0"/>
                </a:moveTo>
                <a:cubicBezTo>
                  <a:pt x="720842" y="0"/>
                  <a:pt x="807077" y="11901"/>
                  <a:pt x="882631" y="35703"/>
                </a:cubicBezTo>
                <a:cubicBezTo>
                  <a:pt x="958185" y="59505"/>
                  <a:pt x="1023474" y="94798"/>
                  <a:pt x="1078500" y="141581"/>
                </a:cubicBezTo>
                <a:cubicBezTo>
                  <a:pt x="1137633" y="192472"/>
                  <a:pt x="1181983" y="254238"/>
                  <a:pt x="1211550" y="326877"/>
                </a:cubicBezTo>
                <a:cubicBezTo>
                  <a:pt x="1241117" y="399517"/>
                  <a:pt x="1255900" y="482619"/>
                  <a:pt x="1255900" y="576185"/>
                </a:cubicBezTo>
                <a:cubicBezTo>
                  <a:pt x="1255900" y="645243"/>
                  <a:pt x="1237824" y="715324"/>
                  <a:pt x="1201671" y="786430"/>
                </a:cubicBezTo>
                <a:cubicBezTo>
                  <a:pt x="1165518" y="857535"/>
                  <a:pt x="1111700" y="930081"/>
                  <a:pt x="1040216" y="1004069"/>
                </a:cubicBezTo>
                <a:cubicBezTo>
                  <a:pt x="969553" y="1066553"/>
                  <a:pt x="898685" y="1128623"/>
                  <a:pt x="827612" y="1190280"/>
                </a:cubicBezTo>
                <a:cubicBezTo>
                  <a:pt x="756539" y="1251936"/>
                  <a:pt x="685671" y="1314411"/>
                  <a:pt x="615009" y="1377704"/>
                </a:cubicBezTo>
                <a:cubicBezTo>
                  <a:pt x="531200" y="1453334"/>
                  <a:pt x="463208" y="1525473"/>
                  <a:pt x="411033" y="1594120"/>
                </a:cubicBezTo>
                <a:cubicBezTo>
                  <a:pt x="358858" y="1662767"/>
                  <a:pt x="322910" y="1727915"/>
                  <a:pt x="303191" y="1789565"/>
                </a:cubicBezTo>
                <a:lnTo>
                  <a:pt x="1291026" y="1605925"/>
                </a:lnTo>
                <a:lnTo>
                  <a:pt x="1377916" y="2122335"/>
                </a:lnTo>
                <a:lnTo>
                  <a:pt x="0" y="2034829"/>
                </a:lnTo>
                <a:cubicBezTo>
                  <a:pt x="19720" y="1929657"/>
                  <a:pt x="46013" y="1829621"/>
                  <a:pt x="78879" y="1734719"/>
                </a:cubicBezTo>
                <a:cubicBezTo>
                  <a:pt x="111745" y="1639818"/>
                  <a:pt x="150774" y="1550874"/>
                  <a:pt x="195965" y="1467887"/>
                </a:cubicBezTo>
                <a:cubicBezTo>
                  <a:pt x="234583" y="1397224"/>
                  <a:pt x="283882" y="1321838"/>
                  <a:pt x="343863" y="1241726"/>
                </a:cubicBezTo>
                <a:cubicBezTo>
                  <a:pt x="403844" y="1161615"/>
                  <a:pt x="474095" y="1076779"/>
                  <a:pt x="554617" y="987218"/>
                </a:cubicBezTo>
                <a:cubicBezTo>
                  <a:pt x="656503" y="873830"/>
                  <a:pt x="732711" y="764961"/>
                  <a:pt x="783243" y="660610"/>
                </a:cubicBezTo>
                <a:cubicBezTo>
                  <a:pt x="833775" y="556260"/>
                  <a:pt x="859041" y="456429"/>
                  <a:pt x="859041" y="361117"/>
                </a:cubicBezTo>
                <a:cubicBezTo>
                  <a:pt x="859041" y="325786"/>
                  <a:pt x="851851" y="293125"/>
                  <a:pt x="837472" y="263135"/>
                </a:cubicBezTo>
                <a:cubicBezTo>
                  <a:pt x="823093" y="233144"/>
                  <a:pt x="801525" y="205824"/>
                  <a:pt x="772767" y="181174"/>
                </a:cubicBezTo>
                <a:cubicBezTo>
                  <a:pt x="747295" y="158990"/>
                  <a:pt x="718537" y="141940"/>
                  <a:pt x="686493" y="130026"/>
                </a:cubicBezTo>
                <a:cubicBezTo>
                  <a:pt x="654448" y="118112"/>
                  <a:pt x="619939" y="112155"/>
                  <a:pt x="582964" y="112155"/>
                </a:cubicBezTo>
                <a:cubicBezTo>
                  <a:pt x="535308" y="112155"/>
                  <a:pt x="491761" y="117907"/>
                  <a:pt x="452321" y="129410"/>
                </a:cubicBezTo>
                <a:cubicBezTo>
                  <a:pt x="412882" y="140913"/>
                  <a:pt x="377551" y="157757"/>
                  <a:pt x="346328" y="179942"/>
                </a:cubicBezTo>
                <a:cubicBezTo>
                  <a:pt x="310996" y="205413"/>
                  <a:pt x="284498" y="235815"/>
                  <a:pt x="266833" y="271146"/>
                </a:cubicBezTo>
                <a:cubicBezTo>
                  <a:pt x="249167" y="306477"/>
                  <a:pt x="240334" y="346738"/>
                  <a:pt x="240334" y="391929"/>
                </a:cubicBezTo>
                <a:cubicBezTo>
                  <a:pt x="240334" y="414935"/>
                  <a:pt x="243409" y="436709"/>
                  <a:pt x="249558" y="457251"/>
                </a:cubicBezTo>
                <a:cubicBezTo>
                  <a:pt x="255708" y="477792"/>
                  <a:pt x="263700" y="496690"/>
                  <a:pt x="273534" y="513945"/>
                </a:cubicBezTo>
                <a:cubicBezTo>
                  <a:pt x="286642" y="536130"/>
                  <a:pt x="302010" y="552152"/>
                  <a:pt x="319637" y="562012"/>
                </a:cubicBezTo>
                <a:cubicBezTo>
                  <a:pt x="337264" y="571872"/>
                  <a:pt x="356733" y="576802"/>
                  <a:pt x="378045" y="576802"/>
                </a:cubicBezTo>
                <a:cubicBezTo>
                  <a:pt x="423120" y="576802"/>
                  <a:pt x="456937" y="566325"/>
                  <a:pt x="479494" y="545373"/>
                </a:cubicBezTo>
                <a:cubicBezTo>
                  <a:pt x="502051" y="524421"/>
                  <a:pt x="513329" y="492993"/>
                  <a:pt x="513329" y="451088"/>
                </a:cubicBezTo>
                <a:cubicBezTo>
                  <a:pt x="513329" y="440407"/>
                  <a:pt x="511891" y="429109"/>
                  <a:pt x="509015" y="417195"/>
                </a:cubicBezTo>
                <a:cubicBezTo>
                  <a:pt x="506140" y="405281"/>
                  <a:pt x="502237" y="392751"/>
                  <a:pt x="497307" y="379604"/>
                </a:cubicBezTo>
                <a:cubicBezTo>
                  <a:pt x="545990" y="392751"/>
                  <a:pt x="582297" y="413908"/>
                  <a:pt x="606227" y="443077"/>
                </a:cubicBezTo>
                <a:cubicBezTo>
                  <a:pt x="630158" y="472246"/>
                  <a:pt x="642124" y="509426"/>
                  <a:pt x="642124" y="554617"/>
                </a:cubicBezTo>
                <a:cubicBezTo>
                  <a:pt x="642124" y="589126"/>
                  <a:pt x="634334" y="619938"/>
                  <a:pt x="618754" y="647053"/>
                </a:cubicBezTo>
                <a:cubicBezTo>
                  <a:pt x="603175" y="674168"/>
                  <a:pt x="579402" y="697585"/>
                  <a:pt x="547434" y="717305"/>
                </a:cubicBezTo>
                <a:cubicBezTo>
                  <a:pt x="521193" y="733738"/>
                  <a:pt x="492085" y="746063"/>
                  <a:pt x="460111" y="754279"/>
                </a:cubicBezTo>
                <a:cubicBezTo>
                  <a:pt x="428137" y="762496"/>
                  <a:pt x="394112" y="766604"/>
                  <a:pt x="358036" y="766604"/>
                </a:cubicBezTo>
                <a:cubicBezTo>
                  <a:pt x="264188" y="766604"/>
                  <a:pt x="188037" y="736966"/>
                  <a:pt x="129584" y="677692"/>
                </a:cubicBezTo>
                <a:cubicBezTo>
                  <a:pt x="71131" y="618417"/>
                  <a:pt x="41904" y="542266"/>
                  <a:pt x="41904" y="449240"/>
                </a:cubicBezTo>
                <a:cubicBezTo>
                  <a:pt x="41904" y="377858"/>
                  <a:pt x="57728" y="313448"/>
                  <a:pt x="89374" y="256009"/>
                </a:cubicBezTo>
                <a:cubicBezTo>
                  <a:pt x="121021" y="198571"/>
                  <a:pt x="168086" y="148925"/>
                  <a:pt x="230571" y="107071"/>
                </a:cubicBezTo>
                <a:cubicBezTo>
                  <a:pt x="285647" y="70148"/>
                  <a:pt x="346068" y="43072"/>
                  <a:pt x="411832" y="25843"/>
                </a:cubicBezTo>
                <a:cubicBezTo>
                  <a:pt x="477597" y="8614"/>
                  <a:pt x="548294" y="0"/>
                  <a:pt x="62392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6891338" y="173038"/>
            <a:ext cx="4983162" cy="435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    </a:t>
            </a:r>
            <a:r>
              <a:rPr lang="zh-CN" altLang="en-US" sz="4000">
                <a:solidFill>
                  <a:schemeClr val="bg1"/>
                </a:solidFill>
              </a:rPr>
              <a:t>根据设想，我们小组成员大致把</a:t>
            </a:r>
            <a:r>
              <a:rPr lang="en-US" altLang="zh-CN" sz="4000">
                <a:solidFill>
                  <a:schemeClr val="bg1"/>
                </a:solidFill>
              </a:rPr>
              <a:t>app</a:t>
            </a:r>
            <a:r>
              <a:rPr lang="zh-CN" altLang="en-US" sz="4000">
                <a:solidFill>
                  <a:schemeClr val="bg1"/>
                </a:solidFill>
              </a:rPr>
              <a:t>分为四个功能模块：登录注册模块，人脸识别模块，签到与活动模块和信息校验与存储模块。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>
            <a:spLocks noChangeArrowheads="1"/>
          </p:cNvSpPr>
          <p:nvPr/>
        </p:nvSpPr>
        <p:spPr bwMode="auto">
          <a:xfrm rot="5400000">
            <a:off x="347662" y="6351"/>
            <a:ext cx="55563" cy="42862"/>
          </a:xfrm>
          <a:prstGeom prst="homePlate">
            <a:avLst>
              <a:gd name="adj" fmla="val 25218"/>
            </a:avLst>
          </a:prstGeom>
          <a:solidFill>
            <a:srgbClr val="2E75B6"/>
          </a:solidFill>
          <a:ln w="12700" algn="ctr">
            <a:noFill/>
            <a:miter lim="800000"/>
          </a:ln>
        </p:spPr>
        <p:txBody>
          <a:bodyPr rot="10800000" vert="eaVert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266" name="矩形 20"/>
          <p:cNvSpPr>
            <a:spLocks noChangeArrowheads="1"/>
          </p:cNvSpPr>
          <p:nvPr/>
        </p:nvSpPr>
        <p:spPr bwMode="auto">
          <a:xfrm>
            <a:off x="3486150" y="222250"/>
            <a:ext cx="5927725" cy="823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48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四大模块</a:t>
            </a:r>
          </a:p>
        </p:txBody>
      </p:sp>
      <p:grpSp>
        <p:nvGrpSpPr>
          <p:cNvPr id="11267" name="组合 5"/>
          <p:cNvGrpSpPr/>
          <p:nvPr/>
        </p:nvGrpSpPr>
        <p:grpSpPr bwMode="auto">
          <a:xfrm>
            <a:off x="3140075" y="2103438"/>
            <a:ext cx="2755900" cy="2755900"/>
            <a:chOff x="3199222" y="1471447"/>
            <a:chExt cx="2755365" cy="2755365"/>
          </a:xfrm>
        </p:grpSpPr>
        <p:sp>
          <p:nvSpPr>
            <p:cNvPr id="2" name="椭圆 3"/>
            <p:cNvSpPr/>
            <p:nvPr/>
          </p:nvSpPr>
          <p:spPr>
            <a:xfrm>
              <a:off x="3199222" y="1471447"/>
              <a:ext cx="2755365" cy="2755365"/>
            </a:xfrm>
            <a:prstGeom prst="ellipse">
              <a:avLst/>
            </a:prstGeom>
            <a:solidFill>
              <a:srgbClr val="1B8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Gulim" pitchFamily="34" charset="-127"/>
              </a:endParaRPr>
            </a:p>
          </p:txBody>
        </p:sp>
        <p:sp>
          <p:nvSpPr>
            <p:cNvPr id="11282" name="矩形 54"/>
            <p:cNvSpPr>
              <a:spLocks noChangeArrowheads="1"/>
            </p:cNvSpPr>
            <p:nvPr/>
          </p:nvSpPr>
          <p:spPr bwMode="auto">
            <a:xfrm>
              <a:off x="4042021" y="2587243"/>
              <a:ext cx="1495135" cy="4571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24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grpSp>
        <p:nvGrpSpPr>
          <p:cNvPr id="11268" name="组合 4"/>
          <p:cNvGrpSpPr/>
          <p:nvPr/>
        </p:nvGrpSpPr>
        <p:grpSpPr bwMode="auto">
          <a:xfrm>
            <a:off x="684213" y="2330450"/>
            <a:ext cx="2200275" cy="2227263"/>
            <a:chOff x="2007570" y="4192917"/>
            <a:chExt cx="2227007" cy="2227007"/>
          </a:xfrm>
        </p:grpSpPr>
        <p:sp>
          <p:nvSpPr>
            <p:cNvPr id="47" name="椭圆 46"/>
            <p:cNvSpPr/>
            <p:nvPr/>
          </p:nvSpPr>
          <p:spPr>
            <a:xfrm>
              <a:off x="2007570" y="4192917"/>
              <a:ext cx="2227007" cy="2227007"/>
            </a:xfrm>
            <a:prstGeom prst="ellipse">
              <a:avLst/>
            </a:prstGeom>
            <a:solidFill>
              <a:srgbClr val="EA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80" name="矩形 55"/>
            <p:cNvSpPr>
              <a:spLocks noChangeArrowheads="1"/>
            </p:cNvSpPr>
            <p:nvPr/>
          </p:nvSpPr>
          <p:spPr bwMode="auto">
            <a:xfrm>
              <a:off x="2487999" y="5053243"/>
              <a:ext cx="1495919" cy="7015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注册登录模块</a:t>
              </a:r>
            </a:p>
          </p:txBody>
        </p:sp>
      </p:grpSp>
      <p:grpSp>
        <p:nvGrpSpPr>
          <p:cNvPr id="11269" name="组合 7"/>
          <p:cNvGrpSpPr/>
          <p:nvPr/>
        </p:nvGrpSpPr>
        <p:grpSpPr bwMode="auto">
          <a:xfrm>
            <a:off x="9329738" y="2274888"/>
            <a:ext cx="2227262" cy="2227262"/>
            <a:chOff x="7703129" y="4183735"/>
            <a:chExt cx="2227007" cy="2227007"/>
          </a:xfrm>
        </p:grpSpPr>
        <p:sp>
          <p:nvSpPr>
            <p:cNvPr id="49" name="椭圆 48"/>
            <p:cNvSpPr/>
            <p:nvPr/>
          </p:nvSpPr>
          <p:spPr>
            <a:xfrm>
              <a:off x="7703129" y="4183735"/>
              <a:ext cx="2227007" cy="2227007"/>
            </a:xfrm>
            <a:prstGeom prst="ellipse">
              <a:avLst/>
            </a:prstGeom>
            <a:solidFill>
              <a:srgbClr val="4BA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78" name="矩形 57"/>
            <p:cNvSpPr>
              <a:spLocks noChangeArrowheads="1"/>
            </p:cNvSpPr>
            <p:nvPr/>
          </p:nvSpPr>
          <p:spPr bwMode="auto">
            <a:xfrm>
              <a:off x="8215833" y="5031363"/>
              <a:ext cx="1495253" cy="641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信息校验与存储模块</a:t>
              </a:r>
            </a:p>
          </p:txBody>
        </p:sp>
      </p:grpSp>
      <p:sp>
        <p:nvSpPr>
          <p:cNvPr id="11270" name="矩形 62"/>
          <p:cNvSpPr>
            <a:spLocks noChangeArrowheads="1"/>
          </p:cNvSpPr>
          <p:nvPr/>
        </p:nvSpPr>
        <p:spPr bwMode="auto">
          <a:xfrm>
            <a:off x="2470150" y="5121275"/>
            <a:ext cx="79073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32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11271" name="Text Box 16"/>
          <p:cNvSpPr txBox="1">
            <a:spLocks noChangeArrowheads="1"/>
          </p:cNvSpPr>
          <p:nvPr/>
        </p:nvSpPr>
        <p:spPr bwMode="auto">
          <a:xfrm>
            <a:off x="3578225" y="3036888"/>
            <a:ext cx="1908175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a typeface="Gulim" pitchFamily="34" charset="-127"/>
              </a:rPr>
              <a:t>人脸识别   模块</a:t>
            </a:r>
          </a:p>
        </p:txBody>
      </p:sp>
      <p:grpSp>
        <p:nvGrpSpPr>
          <p:cNvPr id="11272" name="组合 5"/>
          <p:cNvGrpSpPr/>
          <p:nvPr/>
        </p:nvGrpSpPr>
        <p:grpSpPr bwMode="auto">
          <a:xfrm>
            <a:off x="6167438" y="1987550"/>
            <a:ext cx="2755900" cy="2755900"/>
            <a:chOff x="3199222" y="1471447"/>
            <a:chExt cx="2755365" cy="2755365"/>
          </a:xfrm>
        </p:grpSpPr>
        <p:sp>
          <p:nvSpPr>
            <p:cNvPr id="4" name="椭圆 3"/>
            <p:cNvSpPr>
              <a:spLocks noChangeArrowheads="1"/>
            </p:cNvSpPr>
            <p:nvPr/>
          </p:nvSpPr>
          <p:spPr bwMode="auto">
            <a:xfrm>
              <a:off x="3199222" y="1471447"/>
              <a:ext cx="2755365" cy="2755365"/>
            </a:xfrm>
            <a:prstGeom prst="ellipse">
              <a:avLst/>
            </a:prstGeom>
            <a:solidFill>
              <a:srgbClr val="CC99FF"/>
            </a:solidFill>
            <a:ln w="127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Gulim" pitchFamily="34" charset="-127"/>
              </a:endParaRPr>
            </a:p>
          </p:txBody>
        </p:sp>
        <p:sp>
          <p:nvSpPr>
            <p:cNvPr id="11276" name="矩形 54"/>
            <p:cNvSpPr>
              <a:spLocks noChangeArrowheads="1"/>
            </p:cNvSpPr>
            <p:nvPr/>
          </p:nvSpPr>
          <p:spPr bwMode="auto">
            <a:xfrm>
              <a:off x="4042021" y="2587243"/>
              <a:ext cx="1495135" cy="4571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24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sp>
        <p:nvSpPr>
          <p:cNvPr id="11273" name="Text Box 20"/>
          <p:cNvSpPr txBox="1">
            <a:spLocks noChangeArrowheads="1"/>
          </p:cNvSpPr>
          <p:nvPr/>
        </p:nvSpPr>
        <p:spPr bwMode="auto">
          <a:xfrm>
            <a:off x="6454775" y="2984500"/>
            <a:ext cx="2014538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1274" name="Text Box 21"/>
          <p:cNvSpPr txBox="1">
            <a:spLocks noChangeArrowheads="1"/>
          </p:cNvSpPr>
          <p:nvPr/>
        </p:nvSpPr>
        <p:spPr bwMode="auto">
          <a:xfrm>
            <a:off x="6664325" y="2981325"/>
            <a:ext cx="18161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签到与活动模块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4467225" y="4276725"/>
            <a:ext cx="3097213" cy="19319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5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1</a:t>
            </a:r>
          </a:p>
        </p:txBody>
      </p:sp>
      <p:sp>
        <p:nvSpPr>
          <p:cNvPr id="13316" name="矩形 22"/>
          <p:cNvSpPr>
            <a:spLocks noChangeArrowheads="1"/>
          </p:cNvSpPr>
          <p:nvPr/>
        </p:nvSpPr>
        <p:spPr bwMode="auto">
          <a:xfrm>
            <a:off x="1101725" y="236538"/>
            <a:ext cx="5715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登录注册模块</a:t>
            </a:r>
          </a:p>
        </p:txBody>
      </p:sp>
      <p:sp>
        <p:nvSpPr>
          <p:cNvPr id="9" name="矩形 8"/>
          <p:cNvSpPr/>
          <p:nvPr/>
        </p:nvSpPr>
        <p:spPr>
          <a:xfrm>
            <a:off x="920750" y="1933575"/>
            <a:ext cx="7104063" cy="2224088"/>
          </a:xfrm>
          <a:prstGeom prst="rect">
            <a:avLst/>
          </a:prstGeom>
          <a:solidFill>
            <a:srgbClr val="1B8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091488" y="1933575"/>
            <a:ext cx="3389312" cy="2224088"/>
          </a:xfrm>
          <a:prstGeom prst="rect">
            <a:avLst/>
          </a:prstGeom>
          <a:solidFill>
            <a:srgbClr val="EA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38213" y="4289425"/>
            <a:ext cx="3387725" cy="19319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20" name="矩形 47"/>
          <p:cNvSpPr>
            <a:spLocks noChangeArrowheads="1"/>
          </p:cNvSpPr>
          <p:nvPr/>
        </p:nvSpPr>
        <p:spPr bwMode="auto">
          <a:xfrm>
            <a:off x="1704975" y="4899025"/>
            <a:ext cx="1998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找回密码</a:t>
            </a:r>
          </a:p>
        </p:txBody>
      </p:sp>
      <p:sp>
        <p:nvSpPr>
          <p:cNvPr id="13321" name="矩形 57"/>
          <p:cNvSpPr>
            <a:spLocks noChangeArrowheads="1"/>
          </p:cNvSpPr>
          <p:nvPr/>
        </p:nvSpPr>
        <p:spPr bwMode="auto">
          <a:xfrm>
            <a:off x="1087438" y="2041525"/>
            <a:ext cx="5622925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注册功能：可以通过邮箱注册成为用户。</a:t>
            </a:r>
          </a:p>
        </p:txBody>
      </p:sp>
      <p:sp>
        <p:nvSpPr>
          <p:cNvPr id="72" name="矩形 71"/>
          <p:cNvSpPr/>
          <p:nvPr/>
        </p:nvSpPr>
        <p:spPr>
          <a:xfrm>
            <a:off x="7707313" y="4286250"/>
            <a:ext cx="3759200" cy="1931988"/>
          </a:xfrm>
          <a:prstGeom prst="rect">
            <a:avLst/>
          </a:prstGeom>
          <a:solidFill>
            <a:srgbClr val="4B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23" name="矩形 49"/>
          <p:cNvSpPr>
            <a:spLocks noChangeArrowheads="1"/>
          </p:cNvSpPr>
          <p:nvPr/>
        </p:nvSpPr>
        <p:spPr bwMode="auto">
          <a:xfrm>
            <a:off x="8769350" y="4905375"/>
            <a:ext cx="149542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登录</a:t>
            </a:r>
          </a:p>
        </p:txBody>
      </p:sp>
      <p:sp>
        <p:nvSpPr>
          <p:cNvPr id="13324" name="矩形 72"/>
          <p:cNvSpPr>
            <a:spLocks noChangeArrowheads="1"/>
          </p:cNvSpPr>
          <p:nvPr/>
        </p:nvSpPr>
        <p:spPr bwMode="auto">
          <a:xfrm>
            <a:off x="1087438" y="2441575"/>
            <a:ext cx="6456362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登录功能：通过注册账户登录</a:t>
            </a:r>
            <a:r>
              <a:rPr lang="en-US" altLang="zh-CN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APP</a:t>
            </a:r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，使用</a:t>
            </a:r>
            <a:r>
              <a:rPr lang="en-US" altLang="zh-CN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APP</a:t>
            </a:r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。</a:t>
            </a:r>
          </a:p>
        </p:txBody>
      </p:sp>
      <p:sp>
        <p:nvSpPr>
          <p:cNvPr id="13325" name="矩形 73"/>
          <p:cNvSpPr>
            <a:spLocks noChangeArrowheads="1"/>
          </p:cNvSpPr>
          <p:nvPr/>
        </p:nvSpPr>
        <p:spPr bwMode="auto">
          <a:xfrm>
            <a:off x="1095375" y="2770188"/>
            <a:ext cx="6910388" cy="427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人脸绑定：通过人脸绑定模块功能绑定人脸，确认身份。</a:t>
            </a:r>
          </a:p>
        </p:txBody>
      </p:sp>
      <p:sp>
        <p:nvSpPr>
          <p:cNvPr id="13326" name="Text Box 23"/>
          <p:cNvSpPr txBox="1">
            <a:spLocks noChangeArrowheads="1"/>
          </p:cNvSpPr>
          <p:nvPr/>
        </p:nvSpPr>
        <p:spPr bwMode="auto">
          <a:xfrm>
            <a:off x="8308975" y="2265363"/>
            <a:ext cx="18415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27" name="Text Box 24"/>
          <p:cNvSpPr txBox="1">
            <a:spLocks noChangeArrowheads="1"/>
          </p:cNvSpPr>
          <p:nvPr/>
        </p:nvSpPr>
        <p:spPr bwMode="auto">
          <a:xfrm>
            <a:off x="9051925" y="2674938"/>
            <a:ext cx="16287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</a:rPr>
              <a:t>注册</a:t>
            </a:r>
          </a:p>
        </p:txBody>
      </p:sp>
      <p:sp>
        <p:nvSpPr>
          <p:cNvPr id="13328" name="Text Box 25"/>
          <p:cNvSpPr txBox="1">
            <a:spLocks noChangeArrowheads="1"/>
          </p:cNvSpPr>
          <p:nvPr/>
        </p:nvSpPr>
        <p:spPr bwMode="auto">
          <a:xfrm>
            <a:off x="1377950" y="914400"/>
            <a:ext cx="1803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29" name="Text Box 26"/>
          <p:cNvSpPr txBox="1">
            <a:spLocks noChangeArrowheads="1"/>
          </p:cNvSpPr>
          <p:nvPr/>
        </p:nvSpPr>
        <p:spPr bwMode="auto">
          <a:xfrm>
            <a:off x="1246188" y="842963"/>
            <a:ext cx="657383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主要负责人：盛润浩 </a:t>
            </a:r>
            <a:r>
              <a:rPr lang="en-US" altLang="zh-CN">
                <a:solidFill>
                  <a:schemeClr val="bg1"/>
                </a:solidFill>
              </a:rPr>
              <a:t>20120516121</a:t>
            </a:r>
          </a:p>
        </p:txBody>
      </p:sp>
      <p:sp>
        <p:nvSpPr>
          <p:cNvPr id="13330" name="Text Box 27"/>
          <p:cNvSpPr txBox="1">
            <a:spLocks noChangeArrowheads="1"/>
          </p:cNvSpPr>
          <p:nvPr/>
        </p:nvSpPr>
        <p:spPr bwMode="auto">
          <a:xfrm>
            <a:off x="4889500" y="4956175"/>
            <a:ext cx="2252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bg1"/>
                </a:solidFill>
              </a:rPr>
              <a:t> 人脸绑定</a:t>
            </a:r>
          </a:p>
        </p:txBody>
      </p:sp>
      <p:sp>
        <p:nvSpPr>
          <p:cNvPr id="13331" name="Text Box 28"/>
          <p:cNvSpPr txBox="1">
            <a:spLocks noChangeArrowheads="1"/>
          </p:cNvSpPr>
          <p:nvPr/>
        </p:nvSpPr>
        <p:spPr bwMode="auto">
          <a:xfrm>
            <a:off x="1260475" y="1444625"/>
            <a:ext cx="911542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32" name="Text Box 29"/>
          <p:cNvSpPr txBox="1">
            <a:spLocks noChangeArrowheads="1"/>
          </p:cNvSpPr>
          <p:nvPr/>
        </p:nvSpPr>
        <p:spPr bwMode="auto">
          <a:xfrm>
            <a:off x="1524000" y="1417638"/>
            <a:ext cx="91043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注册登录模块主要有四个功能分别为：注册，登录，人脸绑定和找回密码。</a:t>
            </a:r>
          </a:p>
        </p:txBody>
      </p:sp>
      <p:sp>
        <p:nvSpPr>
          <p:cNvPr id="13333" name="Text Box 30"/>
          <p:cNvSpPr txBox="1">
            <a:spLocks noChangeArrowheads="1"/>
          </p:cNvSpPr>
          <p:nvPr/>
        </p:nvSpPr>
        <p:spPr bwMode="auto">
          <a:xfrm>
            <a:off x="1127125" y="3260725"/>
            <a:ext cx="6534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34" name="Text Box 31"/>
          <p:cNvSpPr txBox="1">
            <a:spLocks noChangeArrowheads="1"/>
          </p:cNvSpPr>
          <p:nvPr/>
        </p:nvSpPr>
        <p:spPr bwMode="auto">
          <a:xfrm>
            <a:off x="1112838" y="3206750"/>
            <a:ext cx="6586537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ea typeface="Gulim" pitchFamily="34" charset="-127"/>
              </a:rPr>
              <a:t>找回密码：通过注册绑定的邮箱找回密码。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2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5363" name="矩形 22"/>
          <p:cNvSpPr>
            <a:spLocks noChangeArrowheads="1"/>
          </p:cNvSpPr>
          <p:nvPr/>
        </p:nvSpPr>
        <p:spPr bwMode="auto">
          <a:xfrm>
            <a:off x="1101725" y="222250"/>
            <a:ext cx="5715000" cy="579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仿宋" charset="0"/>
                <a:ea typeface="仿宋" charset="0"/>
              </a:rPr>
              <a:t>人脸识别模块</a:t>
            </a:r>
          </a:p>
        </p:txBody>
      </p:sp>
      <p:sp>
        <p:nvSpPr>
          <p:cNvPr id="15364" name="Text Box 49"/>
          <p:cNvSpPr txBox="1">
            <a:spLocks noChangeArrowheads="1"/>
          </p:cNvSpPr>
          <p:nvPr/>
        </p:nvSpPr>
        <p:spPr bwMode="auto">
          <a:xfrm>
            <a:off x="1154430" y="861695"/>
            <a:ext cx="62166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latin typeface="仿宋" charset="0"/>
                <a:ea typeface="仿宋" charset="0"/>
              </a:rPr>
              <a:t>主要负责人：刘刈</a:t>
            </a:r>
            <a:r>
              <a:rPr lang="en-US" altLang="zh-CN" sz="2400">
                <a:solidFill>
                  <a:schemeClr val="bg1"/>
                </a:solidFill>
                <a:latin typeface="仿宋" charset="0"/>
                <a:ea typeface="仿宋" charset="0"/>
              </a:rPr>
              <a:t>20130516102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985" y="2593340"/>
            <a:ext cx="127698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图像获取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99995" y="2447925"/>
            <a:ext cx="209359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人脸的检测和定位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4585" y="2816225"/>
            <a:ext cx="186880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图像的预处理</a:t>
            </a:r>
          </a:p>
        </p:txBody>
      </p:sp>
      <p:sp>
        <p:nvSpPr>
          <p:cNvPr id="10" name="文本框 9"/>
          <p:cNvSpPr txBox="1"/>
          <p:nvPr/>
        </p:nvSpPr>
        <p:spPr>
          <a:xfrm rot="60000">
            <a:off x="7395845" y="2684780"/>
            <a:ext cx="193484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特征提取与选择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025380" y="3027045"/>
            <a:ext cx="14084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识别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8815" y="617855"/>
            <a:ext cx="1043813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仿宋" charset="0"/>
                <a:ea typeface="仿宋" charset="0"/>
              </a:rPr>
              <a:t>   </a:t>
            </a:r>
            <a:r>
              <a:rPr lang="en-US" altLang="zh-CN" sz="2800">
                <a:solidFill>
                  <a:schemeClr val="bg1"/>
                </a:solidFill>
                <a:latin typeface="仿宋" charset="0"/>
                <a:ea typeface="仿宋" charset="0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图像获取是指从外界作为人脸识别系统输入的人脸图像。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人脸的检测和定位是判断图像中是否存在人像，如果有则找到其所在的位置，并将其与背景图像分离出来。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图像的预处理是指对图像进行平滑，去噪，归一化等处理，减少意外因素对图像的干扰。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特征提取与选择的目的是减少对图像的计算和存储，以及部分像素信息对于人脸分类并没有太大的贡献。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识别是利用分类器进行人脸识别，得到识别的结果。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Gulim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863</Words>
  <Application>Microsoft Office PowerPoint</Application>
  <PresentationFormat>宽屏</PresentationFormat>
  <Paragraphs>92</Paragraphs>
  <Slides>28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微软雅黑</vt:lpstr>
      <vt:lpstr>Calibri</vt:lpstr>
      <vt:lpstr>仿宋</vt:lpstr>
      <vt:lpstr>Jokerman</vt:lpstr>
      <vt:lpstr>Gadugi</vt:lpstr>
      <vt:lpstr>宋体</vt:lpstr>
      <vt:lpstr>Arial</vt:lpstr>
      <vt:lpstr>Gulim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xuan leung</cp:lastModifiedBy>
  <cp:revision>242</cp:revision>
  <dcterms:created xsi:type="dcterms:W3CDTF">2014-11-23T09:38:00Z</dcterms:created>
  <dcterms:modified xsi:type="dcterms:W3CDTF">2016-06-20T00:39:59Z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